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os="2616">
          <p15:clr>
            <a:srgbClr val="A4A3A4"/>
          </p15:clr>
        </p15:guide>
        <p15:guide id="3">
          <p15:clr>
            <a:srgbClr val="A4A3A4"/>
          </p15:clr>
        </p15:guide>
        <p15:guide id="4" pos="888">
          <p15:clr>
            <a:srgbClr val="A4A3A4"/>
          </p15:clr>
        </p15:guide>
        <p15:guide id="5" pos="3264">
          <p15:clr>
            <a:srgbClr val="A4A3A4"/>
          </p15:clr>
        </p15:guide>
        <p15:guide id="6" pos="5760">
          <p15:clr>
            <a:srgbClr val="A4A3A4"/>
          </p15:clr>
        </p15:guide>
        <p15:guide id="7" orient="horz" pos="3180">
          <p15:clr>
            <a:srgbClr val="A4A3A4"/>
          </p15:clr>
        </p15:guide>
        <p15:guide id="8" orient="horz" pos="660">
          <p15:clr>
            <a:srgbClr val="A4A3A4"/>
          </p15:clr>
        </p15:guide>
        <p15:guide id="9" orient="horz" pos="3060">
          <p15:clr>
            <a:srgbClr val="A4A3A4"/>
          </p15:clr>
        </p15:guide>
      </p15:sldGuideLst>
    </p:ext>
    <p:ext uri="{2D200454-40CA-4A62-9FC3-DE9A4176ACB9}">
      <p15:notesGuideLst>
        <p15:guide id="1" orient="horz" pos="1932">
          <p15:clr>
            <a:srgbClr val="A4A3A4"/>
          </p15:clr>
        </p15:guide>
        <p15:guide id="2" pos="2160">
          <p15:clr>
            <a:srgbClr val="A4A3A4"/>
          </p15:clr>
        </p15:guide>
        <p15:guide id="3" orient="horz" pos="27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orient="horz"/>
        <p:guide pos="2616"/>
        <p:guide/>
        <p:guide pos="888"/>
        <p:guide pos="3264"/>
        <p:guide pos="5760"/>
        <p:guide pos="3180" orient="horz"/>
        <p:guide pos="660" orient="horz"/>
        <p:guide pos="3060" orient="horz"/>
      </p:guideLst>
    </p:cSldViewPr>
  </p:slideViewPr>
  <p:notesViewPr>
    <p:cSldViewPr snapToGrid="0">
      <p:cViewPr varScale="1">
        <p:scale>
          <a:sx n="100" d="100"/>
          <a:sy n="100" d="100"/>
        </p:scale>
        <p:origin x="0" y="0"/>
      </p:cViewPr>
      <p:guideLst>
        <p:guide pos="1932" orient="horz"/>
        <p:guide pos="2160"/>
        <p:guide pos="276" orient="horz"/>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Roboto-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Roboto-italic.fntdata"/><Relationship Id="rId16" Type="http://schemas.openxmlformats.org/officeDocument/2006/relationships/slide" Target="slides/slide9.xml"/><Relationship Id="rId38" Type="http://schemas.openxmlformats.org/officeDocument/2006/relationships/font" Target="fonts/Robot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08364" y="458788"/>
            <a:ext cx="4634345" cy="260681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457200" y="3297381"/>
            <a:ext cx="5985164" cy="538783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notes"/>
          <p:cNvSpPr/>
          <p:nvPr>
            <p:ph idx="2" type="sldImg"/>
          </p:nvPr>
        </p:nvSpPr>
        <p:spPr>
          <a:xfrm>
            <a:off x="1108075" y="458788"/>
            <a:ext cx="4633913" cy="2606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notes"/>
          <p:cNvSpPr txBox="1"/>
          <p:nvPr>
            <p:ph idx="1" type="body"/>
          </p:nvPr>
        </p:nvSpPr>
        <p:spPr>
          <a:xfrm>
            <a:off x="457200" y="3297381"/>
            <a:ext cx="5985164" cy="538783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8:notes"/>
          <p:cNvSpPr/>
          <p:nvPr>
            <p:ph idx="2" type="sldImg"/>
          </p:nvPr>
        </p:nvSpPr>
        <p:spPr>
          <a:xfrm>
            <a:off x="1105477" y="438150"/>
            <a:ext cx="4647045" cy="2613794"/>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8:notes"/>
          <p:cNvSpPr txBox="1"/>
          <p:nvPr>
            <p:ph idx="1" type="body"/>
          </p:nvPr>
        </p:nvSpPr>
        <p:spPr>
          <a:xfrm>
            <a:off x="457200" y="3546764"/>
            <a:ext cx="5985164" cy="513844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sz="1400">
                <a:solidFill>
                  <a:schemeClr val="dk1"/>
                </a:solidFill>
                <a:latin typeface="Calibri"/>
                <a:ea typeface="Calibri"/>
                <a:cs typeface="Calibri"/>
                <a:sym typeface="Calibri"/>
              </a:rPr>
              <a:t>The mental health and well-being of our students is very important to us. Staff in the building are here to </a:t>
            </a:r>
            <a:r>
              <a:rPr lang="en-US"/>
              <a:t>support students and families</a:t>
            </a:r>
            <a:r>
              <a:rPr lang="en-US" sz="1400">
                <a:solidFill>
                  <a:schemeClr val="dk1"/>
                </a:solidFill>
                <a:latin typeface="Calibri"/>
                <a:ea typeface="Calibri"/>
                <a:cs typeface="Calibri"/>
                <a:sym typeface="Calibri"/>
              </a:rPr>
              <a:t>. These staff work with all students to develop their </a:t>
            </a:r>
            <a:r>
              <a:rPr lang="en-US"/>
              <a:t>unique strengths and abilities.</a:t>
            </a:r>
            <a:endParaRPr/>
          </a:p>
          <a:p>
            <a:pPr indent="0" lvl="0" marL="0" rtl="0" algn="l">
              <a:spcBef>
                <a:spcPts val="0"/>
              </a:spcBef>
              <a:spcAft>
                <a:spcPts val="0"/>
              </a:spcAft>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a:t>Each of these staff members wants to work with parents to best support your child. Please do not hesitate to contact them with questions or concerns. </a:t>
            </a:r>
            <a:endParaRPr/>
          </a:p>
          <a:p>
            <a:pPr indent="0" lvl="0" marL="0" rtl="0" algn="l">
              <a:spcBef>
                <a:spcPts val="0"/>
              </a:spcBef>
              <a:spcAft>
                <a:spcPts val="0"/>
              </a:spcAft>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400">
                <a:solidFill>
                  <a:schemeClr val="dk1"/>
                </a:solidFill>
                <a:latin typeface="Calibri"/>
                <a:ea typeface="Calibri"/>
                <a:cs typeface="Calibri"/>
                <a:sym typeface="Calibri"/>
              </a:rPr>
              <a:t>The “Mental Health and Wellness” page on the HCPSS website provides many valuable resources for all families. Search for “mental health” at www.hcpss.org.</a:t>
            </a:r>
            <a:endParaRPr/>
          </a:p>
          <a:p>
            <a:pPr indent="0" lvl="0" marL="0" rtl="0" algn="l">
              <a:spcBef>
                <a:spcPts val="0"/>
              </a:spcBef>
              <a:spcAft>
                <a:spcPts val="0"/>
              </a:spcAft>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0" name="Google Shape;31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9:notes"/>
          <p:cNvSpPr/>
          <p:nvPr>
            <p:ph idx="2" type="sldImg"/>
          </p:nvPr>
        </p:nvSpPr>
        <p:spPr>
          <a:xfrm>
            <a:off x="1108364" y="458788"/>
            <a:ext cx="4634345" cy="260681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9:notes"/>
          <p:cNvSpPr txBox="1"/>
          <p:nvPr>
            <p:ph idx="1" type="body"/>
          </p:nvPr>
        </p:nvSpPr>
        <p:spPr>
          <a:xfrm>
            <a:off x="457200" y="3297381"/>
            <a:ext cx="5985164" cy="5387831"/>
          </a:xfrm>
          <a:prstGeom prst="rect">
            <a:avLst/>
          </a:prstGeom>
          <a:noFill/>
          <a:ln>
            <a:noFill/>
          </a:ln>
        </p:spPr>
        <p:txBody>
          <a:bodyPr anchorCtr="0" anchor="t" bIns="45700" lIns="91425" spcFirstLastPara="1" rIns="91425" wrap="square" tIns="45700">
            <a:noAutofit/>
          </a:bodyPr>
          <a:lstStyle/>
          <a:p>
            <a:pPr indent="0" lvl="0" marL="0" marR="0" rtl="0" algn="l">
              <a:lnSpc>
                <a:spcPct val="124285"/>
              </a:lnSpc>
              <a:spcBef>
                <a:spcPts val="0"/>
              </a:spcBef>
              <a:spcAft>
                <a:spcPts val="0"/>
              </a:spcAft>
              <a:buClr>
                <a:schemeClr val="dk1"/>
              </a:buClr>
              <a:buSzPts val="1400"/>
              <a:buFont typeface="Calibri"/>
              <a:buNone/>
            </a:pPr>
            <a:r>
              <a:rPr b="1" lang="en-US"/>
              <a:t>HCPSS Connect </a:t>
            </a:r>
            <a:r>
              <a:rPr lang="en-US"/>
              <a:t>is the one-stop portal to access Synergy, Canvas, and the Family File.</a:t>
            </a:r>
            <a:endParaRPr/>
          </a:p>
          <a:p>
            <a:pPr indent="0" lvl="0" marL="0" rtl="0" algn="l">
              <a:lnSpc>
                <a:spcPct val="124285"/>
              </a:lnSpc>
              <a:spcBef>
                <a:spcPts val="0"/>
              </a:spcBef>
              <a:spcAft>
                <a:spcPts val="0"/>
              </a:spcAft>
              <a:buNone/>
            </a:pPr>
            <a:r>
              <a:t/>
            </a:r>
            <a:endParaRPr/>
          </a:p>
          <a:p>
            <a:pPr indent="0" lvl="0" marL="0" marR="0" rtl="0" algn="l">
              <a:lnSpc>
                <a:spcPct val="124285"/>
              </a:lnSpc>
              <a:spcBef>
                <a:spcPts val="0"/>
              </a:spcBef>
              <a:spcAft>
                <a:spcPts val="0"/>
              </a:spcAft>
              <a:buClr>
                <a:schemeClr val="dk1"/>
              </a:buClr>
              <a:buSzPts val="1400"/>
              <a:buFont typeface="Calibri"/>
              <a:buNone/>
            </a:pPr>
            <a:r>
              <a:rPr b="0" i="0" lang="en-US" u="none" strike="noStrike">
                <a:solidFill>
                  <a:schemeClr val="dk1"/>
                </a:solidFill>
              </a:rPr>
              <a:t>The </a:t>
            </a:r>
            <a:r>
              <a:rPr b="1" i="0" lang="en-US" u="none" strike="noStrike">
                <a:solidFill>
                  <a:schemeClr val="dk1"/>
                </a:solidFill>
              </a:rPr>
              <a:t>Synergy</a:t>
            </a:r>
            <a:r>
              <a:rPr b="0" i="0" lang="en-US" u="none" strike="noStrike">
                <a:solidFill>
                  <a:schemeClr val="dk1"/>
                </a:solidFill>
              </a:rPr>
              <a:t> Student Information is your source for official student records &amp; grades. </a:t>
            </a:r>
            <a:endParaRPr/>
          </a:p>
          <a:p>
            <a:pPr indent="0" lvl="0" marL="0" marR="0" rtl="0" algn="l">
              <a:lnSpc>
                <a:spcPct val="124285"/>
              </a:lnSpc>
              <a:spcBef>
                <a:spcPts val="0"/>
              </a:spcBef>
              <a:spcAft>
                <a:spcPts val="0"/>
              </a:spcAft>
              <a:buClr>
                <a:schemeClr val="dk1"/>
              </a:buClr>
              <a:buSzPts val="1400"/>
              <a:buFont typeface="Calibri"/>
              <a:buNone/>
            </a:pPr>
            <a:r>
              <a:t/>
            </a:r>
            <a:endParaRPr/>
          </a:p>
          <a:p>
            <a:pPr indent="0" lvl="0" marL="0" rtl="0" algn="l">
              <a:lnSpc>
                <a:spcPct val="124285"/>
              </a:lnSpc>
              <a:spcBef>
                <a:spcPts val="0"/>
              </a:spcBef>
              <a:spcAft>
                <a:spcPts val="0"/>
              </a:spcAft>
              <a:buNone/>
            </a:pPr>
            <a:r>
              <a:rPr lang="en-US"/>
              <a:t>The </a:t>
            </a:r>
            <a:r>
              <a:rPr b="1" lang="en-US"/>
              <a:t>Canvas Learning System </a:t>
            </a:r>
            <a:r>
              <a:rPr lang="en-US"/>
              <a:t>gives teachers, parents, and students tools to communicate, collaborate, and connect. </a:t>
            </a:r>
            <a:endParaRPr/>
          </a:p>
          <a:p>
            <a:pPr indent="0" lvl="0" marL="0" rtl="0" algn="l">
              <a:lnSpc>
                <a:spcPct val="124285"/>
              </a:lnSpc>
              <a:spcBef>
                <a:spcPts val="0"/>
              </a:spcBef>
              <a:spcAft>
                <a:spcPts val="0"/>
              </a:spcAft>
              <a:buNone/>
            </a:pPr>
            <a:r>
              <a:t/>
            </a:r>
            <a:endParaRPr/>
          </a:p>
          <a:p>
            <a:pPr indent="0" lvl="0" marL="0" rtl="0" algn="l">
              <a:lnSpc>
                <a:spcPct val="124285"/>
              </a:lnSpc>
              <a:spcBef>
                <a:spcPts val="0"/>
              </a:spcBef>
              <a:spcAft>
                <a:spcPts val="0"/>
              </a:spcAft>
              <a:buNone/>
            </a:pPr>
            <a:r>
              <a:rPr lang="en-US"/>
              <a:t>Both systems are extremely easy to learn and to use.</a:t>
            </a:r>
            <a:endParaRPr/>
          </a:p>
          <a:p>
            <a:pPr indent="0" lvl="0" marL="0" rtl="0" algn="l">
              <a:lnSpc>
                <a:spcPct val="124285"/>
              </a:lnSpc>
              <a:spcBef>
                <a:spcPts val="0"/>
              </a:spcBef>
              <a:spcAft>
                <a:spcPts val="0"/>
              </a:spcAft>
              <a:buNone/>
            </a:pPr>
            <a:r>
              <a:t/>
            </a:r>
            <a:endParaRPr b="1"/>
          </a:p>
          <a:p>
            <a:pPr indent="-63500" lvl="0" marL="63500" rtl="0" algn="l">
              <a:lnSpc>
                <a:spcPct val="124285"/>
              </a:lnSpc>
              <a:spcBef>
                <a:spcPts val="0"/>
              </a:spcBef>
              <a:spcAft>
                <a:spcPts val="0"/>
              </a:spcAft>
              <a:buClr>
                <a:schemeClr val="dk1"/>
              </a:buClr>
              <a:buSzPts val="1400"/>
              <a:buFont typeface="Raleway"/>
              <a:buNone/>
            </a:pPr>
            <a:r>
              <a:rPr b="1" lang="en-US"/>
              <a:t>Benefits of HCPSS Connect for Parents, Students &amp; Teachers:</a:t>
            </a:r>
            <a:endParaRPr/>
          </a:p>
          <a:p>
            <a:pPr indent="0" lvl="0" marL="0" rtl="0" algn="l">
              <a:lnSpc>
                <a:spcPct val="124285"/>
              </a:lnSpc>
              <a:spcBef>
                <a:spcPts val="0"/>
              </a:spcBef>
              <a:spcAft>
                <a:spcPts val="0"/>
              </a:spcAft>
              <a:buClr>
                <a:schemeClr val="dk1"/>
              </a:buClr>
              <a:buSzPts val="1400"/>
              <a:buFont typeface="Arial"/>
              <a:buChar char="•"/>
            </a:pPr>
            <a:r>
              <a:rPr lang="en-US"/>
              <a:t>Improved communication and collaboration</a:t>
            </a:r>
            <a:endParaRPr/>
          </a:p>
          <a:p>
            <a:pPr indent="0" lvl="0" marL="0" rtl="0" algn="l">
              <a:lnSpc>
                <a:spcPct val="124285"/>
              </a:lnSpc>
              <a:spcBef>
                <a:spcPts val="0"/>
              </a:spcBef>
              <a:spcAft>
                <a:spcPts val="0"/>
              </a:spcAft>
              <a:buClr>
                <a:schemeClr val="dk1"/>
              </a:buClr>
              <a:buSzPts val="1400"/>
              <a:buFont typeface="Arial"/>
              <a:buChar char="•"/>
            </a:pPr>
            <a:r>
              <a:rPr lang="en-US"/>
              <a:t>All schools and grades use the same digital platform</a:t>
            </a:r>
            <a:endParaRPr/>
          </a:p>
          <a:p>
            <a:pPr indent="0" lvl="0" marL="0" rtl="0" algn="l">
              <a:lnSpc>
                <a:spcPct val="124285"/>
              </a:lnSpc>
              <a:spcBef>
                <a:spcPts val="0"/>
              </a:spcBef>
              <a:spcAft>
                <a:spcPts val="0"/>
              </a:spcAft>
              <a:buClr>
                <a:schemeClr val="dk1"/>
              </a:buClr>
              <a:buSzPts val="1400"/>
              <a:buFont typeface="Arial"/>
              <a:buChar char="•"/>
            </a:pPr>
            <a:r>
              <a:rPr lang="en-US"/>
              <a:t>Single sign-on - 1 user/pass for HCPSS Connect</a:t>
            </a:r>
            <a:endParaRPr/>
          </a:p>
          <a:p>
            <a:pPr indent="-171450" lvl="0" marL="171450" rtl="0" algn="l">
              <a:lnSpc>
                <a:spcPct val="124285"/>
              </a:lnSpc>
              <a:spcBef>
                <a:spcPts val="0"/>
              </a:spcBef>
              <a:spcAft>
                <a:spcPts val="0"/>
              </a:spcAft>
              <a:buClr>
                <a:schemeClr val="dk1"/>
              </a:buClr>
              <a:buSzPts val="1400"/>
              <a:buFont typeface="Arial"/>
              <a:buChar char="•"/>
            </a:pPr>
            <a:r>
              <a:rPr lang="en-US"/>
              <a:t>Anytime/anywhere access</a:t>
            </a:r>
            <a:endParaRPr/>
          </a:p>
          <a:p>
            <a:pPr indent="-82550" lvl="0" marL="171450" rtl="0" algn="l">
              <a:lnSpc>
                <a:spcPct val="124285"/>
              </a:lnSpc>
              <a:spcBef>
                <a:spcPts val="0"/>
              </a:spcBef>
              <a:spcAft>
                <a:spcPts val="0"/>
              </a:spcAft>
              <a:buClr>
                <a:schemeClr val="dk1"/>
              </a:buClr>
              <a:buSzPts val="1400"/>
              <a:buFont typeface="Arial"/>
              <a:buNone/>
            </a:pPr>
            <a:r>
              <a:t/>
            </a:r>
            <a:endParaRPr b="1"/>
          </a:p>
          <a:p>
            <a:pPr indent="0" lvl="0" marL="0" rtl="0" algn="l">
              <a:lnSpc>
                <a:spcPct val="124285"/>
              </a:lnSpc>
              <a:spcBef>
                <a:spcPts val="0"/>
              </a:spcBef>
              <a:spcAft>
                <a:spcPts val="0"/>
              </a:spcAft>
              <a:buNone/>
            </a:pPr>
            <a:r>
              <a:rPr lang="en-US"/>
              <a:t>Find full details and instructions online at </a:t>
            </a:r>
            <a:r>
              <a:rPr b="1" lang="en-US"/>
              <a:t>www.hcpss.org/connect</a:t>
            </a:r>
            <a:endParaRPr/>
          </a:p>
          <a:p>
            <a:pPr indent="-82550" lvl="0" marL="171450" rtl="0" algn="l">
              <a:lnSpc>
                <a:spcPct val="124285"/>
              </a:lnSpc>
              <a:spcBef>
                <a:spcPts val="0"/>
              </a:spcBef>
              <a:spcAft>
                <a:spcPts val="0"/>
              </a:spcAft>
              <a:buClr>
                <a:schemeClr val="dk1"/>
              </a:buClr>
              <a:buSzPts val="1400"/>
              <a:buFont typeface="Arial"/>
              <a:buNone/>
            </a:pPr>
            <a:r>
              <a:t/>
            </a:r>
            <a:endParaRPr b="1"/>
          </a:p>
          <a:p>
            <a:pPr indent="0" lvl="0" marL="0" rtl="0" algn="l">
              <a:spcBef>
                <a:spcPts val="0"/>
              </a:spcBef>
              <a:spcAft>
                <a:spcPts val="0"/>
              </a:spcAft>
              <a:buNone/>
            </a:pPr>
            <a:r>
              <a:t/>
            </a:r>
            <a:endParaRPr/>
          </a:p>
        </p:txBody>
      </p:sp>
      <p:sp>
        <p:nvSpPr>
          <p:cNvPr id="318" name="Google Shape;31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10:notes"/>
          <p:cNvSpPr/>
          <p:nvPr>
            <p:ph idx="2" type="sldImg"/>
          </p:nvPr>
        </p:nvSpPr>
        <p:spPr>
          <a:xfrm>
            <a:off x="1092005" y="438150"/>
            <a:ext cx="4673990"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0:notes"/>
          <p:cNvSpPr txBox="1"/>
          <p:nvPr>
            <p:ph idx="1" type="body"/>
          </p:nvPr>
        </p:nvSpPr>
        <p:spPr>
          <a:xfrm>
            <a:off x="457200" y="3297381"/>
            <a:ext cx="5985164" cy="538783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a:t>
            </a:r>
            <a:r>
              <a:rPr b="1" lang="en-US"/>
              <a:t>Family File </a:t>
            </a:r>
            <a:r>
              <a:rPr lang="en-US"/>
              <a:t>on HCPSS Connect provides important information about your student. All information is confidential.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important that parents update the Family File </a:t>
            </a:r>
            <a:r>
              <a:rPr lang="en-US" u="sng"/>
              <a:t>each year</a:t>
            </a:r>
            <a:r>
              <a:rPr lang="en-US"/>
              <a:t> with current data about your student including:</a:t>
            </a:r>
            <a:endParaRPr/>
          </a:p>
          <a:p>
            <a:pPr indent="-171450" lvl="0" marL="171450" rtl="0" algn="l">
              <a:spcBef>
                <a:spcPts val="0"/>
              </a:spcBef>
              <a:spcAft>
                <a:spcPts val="0"/>
              </a:spcAft>
              <a:buClr>
                <a:schemeClr val="dk1"/>
              </a:buClr>
              <a:buSzPts val="1400"/>
              <a:buFont typeface="Arial"/>
              <a:buChar char="•"/>
            </a:pPr>
            <a:r>
              <a:rPr lang="en-US"/>
              <a:t>Parent emails and phone numbers</a:t>
            </a:r>
            <a:endParaRPr/>
          </a:p>
          <a:p>
            <a:pPr indent="-171450" lvl="0" marL="171450" rtl="0" algn="l">
              <a:spcBef>
                <a:spcPts val="0"/>
              </a:spcBef>
              <a:spcAft>
                <a:spcPts val="0"/>
              </a:spcAft>
              <a:buClr>
                <a:schemeClr val="dk1"/>
              </a:buClr>
              <a:buSzPts val="1400"/>
              <a:buFont typeface="Arial"/>
              <a:buChar char="•"/>
            </a:pPr>
            <a:r>
              <a:rPr lang="en-US"/>
              <a:t>Student medical contact data</a:t>
            </a:r>
            <a:endParaRPr/>
          </a:p>
          <a:p>
            <a:pPr indent="-171450" lvl="0" marL="171450" rtl="0" algn="l">
              <a:spcBef>
                <a:spcPts val="0"/>
              </a:spcBef>
              <a:spcAft>
                <a:spcPts val="0"/>
              </a:spcAft>
              <a:buClr>
                <a:schemeClr val="dk1"/>
              </a:buClr>
              <a:buSzPts val="1400"/>
              <a:buFont typeface="Arial"/>
              <a:buChar char="•"/>
            </a:pPr>
            <a:r>
              <a:rPr lang="en-US"/>
              <a:t>After-school transportation options</a:t>
            </a:r>
            <a:endParaRPr/>
          </a:p>
          <a:p>
            <a:pPr indent="-171450" lvl="0" marL="171450" rtl="0" algn="l">
              <a:spcBef>
                <a:spcPts val="0"/>
              </a:spcBef>
              <a:spcAft>
                <a:spcPts val="0"/>
              </a:spcAft>
              <a:buClr>
                <a:schemeClr val="dk1"/>
              </a:buClr>
              <a:buSzPts val="1400"/>
              <a:buFont typeface="Arial"/>
              <a:buChar char="•"/>
            </a:pPr>
            <a:r>
              <a:rPr lang="en-US"/>
              <a:t>Data privacy options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Log into HCPSS Connect and click the </a:t>
            </a:r>
            <a:r>
              <a:rPr b="1" lang="en-US"/>
              <a:t>My Account</a:t>
            </a:r>
            <a:r>
              <a:rPr lang="en-US"/>
              <a:t> tab.  Save your changes by clicking the </a:t>
            </a:r>
            <a:r>
              <a:rPr b="1" lang="en-US"/>
              <a:t>Update Account</a:t>
            </a:r>
            <a:r>
              <a:rPr lang="en-US"/>
              <a:t> button.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Parents can make changes in the Family File at </a:t>
            </a:r>
            <a:r>
              <a:rPr b="1" lang="en-US"/>
              <a:t>any time during the year.</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Parents without online access can provide this information through a paper “Emergency Procedure and Confidential Student Information” form. Contact the school office for a copy of this form.</a:t>
            </a:r>
            <a:endParaRPr/>
          </a:p>
          <a:p>
            <a:pPr indent="0" lvl="0" marL="0" rtl="0" algn="l">
              <a:lnSpc>
                <a:spcPct val="150000"/>
              </a:lnSpc>
              <a:spcBef>
                <a:spcPts val="0"/>
              </a:spcBef>
              <a:spcAft>
                <a:spcPts val="0"/>
              </a:spcAft>
              <a:buClr>
                <a:schemeClr val="dk1"/>
              </a:buClr>
              <a:buSzPts val="1400"/>
              <a:buFont typeface="Calibri"/>
              <a:buNone/>
            </a:pPr>
            <a:r>
              <a:t/>
            </a:r>
            <a:endParaRPr/>
          </a:p>
          <a:p>
            <a:pPr indent="0" lvl="0" marL="0" rtl="0" algn="l">
              <a:spcBef>
                <a:spcPts val="0"/>
              </a:spcBef>
              <a:spcAft>
                <a:spcPts val="0"/>
              </a:spcAft>
              <a:buNone/>
            </a:pPr>
            <a:r>
              <a:rPr b="1" lang="en-US"/>
              <a:t>Athletic participation forms </a:t>
            </a:r>
            <a:r>
              <a:rPr lang="en-US"/>
              <a:t>can be completed online in Synergy.</a:t>
            </a:r>
            <a:endParaRPr/>
          </a:p>
          <a:p>
            <a:pPr indent="0" lvl="0" marL="0" rtl="0" algn="l">
              <a:spcBef>
                <a:spcPts val="0"/>
              </a:spcBef>
              <a:spcAft>
                <a:spcPts val="0"/>
              </a:spcAft>
              <a:buNone/>
            </a:pPr>
            <a:r>
              <a:t/>
            </a:r>
            <a:endParaRPr/>
          </a:p>
        </p:txBody>
      </p:sp>
      <p:sp>
        <p:nvSpPr>
          <p:cNvPr id="332" name="Google Shape;33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11:notes"/>
          <p:cNvSpPr/>
          <p:nvPr>
            <p:ph idx="2" type="sldImg"/>
          </p:nvPr>
        </p:nvSpPr>
        <p:spPr>
          <a:xfrm>
            <a:off x="1092005" y="438150"/>
            <a:ext cx="4673990"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1:notes"/>
          <p:cNvSpPr txBox="1"/>
          <p:nvPr>
            <p:ph idx="1" type="body"/>
          </p:nvPr>
        </p:nvSpPr>
        <p:spPr>
          <a:xfrm>
            <a:off x="457200" y="3297381"/>
            <a:ext cx="5985164" cy="5387831"/>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400"/>
              <a:buFont typeface="Calibri"/>
              <a:buNone/>
            </a:pPr>
            <a:r>
              <a:rPr lang="en-US"/>
              <a:t>Parents will continue to use the same log in credentials as in prior years.</a:t>
            </a:r>
            <a:endParaRPr/>
          </a:p>
          <a:p>
            <a:pPr indent="0" lvl="0" marL="0" rtl="0" algn="l">
              <a:lnSpc>
                <a:spcPct val="150000"/>
              </a:lnSpc>
              <a:spcBef>
                <a:spcPts val="0"/>
              </a:spcBef>
              <a:spcAft>
                <a:spcPts val="0"/>
              </a:spcAft>
              <a:buClr>
                <a:schemeClr val="dk1"/>
              </a:buClr>
              <a:buSzPts val="1400"/>
              <a:buFont typeface="Calibri"/>
              <a:buNone/>
            </a:pPr>
            <a:r>
              <a:t/>
            </a:r>
            <a:endParaRPr/>
          </a:p>
          <a:p>
            <a:pPr indent="0" lvl="0" marL="0" rtl="0" algn="l">
              <a:lnSpc>
                <a:spcPct val="150000"/>
              </a:lnSpc>
              <a:spcBef>
                <a:spcPts val="0"/>
              </a:spcBef>
              <a:spcAft>
                <a:spcPts val="0"/>
              </a:spcAft>
              <a:buClr>
                <a:schemeClr val="dk1"/>
              </a:buClr>
              <a:buSzPts val="1400"/>
              <a:buFont typeface="Calibri"/>
              <a:buNone/>
            </a:pPr>
            <a:r>
              <a:rPr lang="en-US"/>
              <a:t>Parents of students new to HCPSS will receive their login information via US Mail.</a:t>
            </a:r>
            <a:endParaRPr/>
          </a:p>
          <a:p>
            <a:pPr indent="0" lvl="0" marL="0" rtl="0" algn="l">
              <a:lnSpc>
                <a:spcPct val="150000"/>
              </a:lnSpc>
              <a:spcBef>
                <a:spcPts val="0"/>
              </a:spcBef>
              <a:spcAft>
                <a:spcPts val="0"/>
              </a:spcAft>
              <a:buClr>
                <a:schemeClr val="dk1"/>
              </a:buClr>
              <a:buSzPts val="1400"/>
              <a:buFont typeface="Calibri"/>
              <a:buNone/>
            </a:pPr>
            <a:r>
              <a:t/>
            </a:r>
            <a:endParaRPr/>
          </a:p>
          <a:p>
            <a:pPr indent="-171450" lvl="0" marL="171450" rtl="0" algn="l">
              <a:lnSpc>
                <a:spcPct val="150000"/>
              </a:lnSpc>
              <a:spcBef>
                <a:spcPts val="0"/>
              </a:spcBef>
              <a:spcAft>
                <a:spcPts val="0"/>
              </a:spcAft>
              <a:buClr>
                <a:schemeClr val="dk1"/>
              </a:buClr>
              <a:buSzPts val="1400"/>
              <a:buFont typeface="Arial"/>
              <a:buChar char="•"/>
            </a:pPr>
            <a:r>
              <a:rPr lang="en-US"/>
              <a:t>For help with your login or password: call the School Office</a:t>
            </a:r>
            <a:endParaRPr/>
          </a:p>
          <a:p>
            <a:pPr indent="-171450" lvl="0" marL="171450" rtl="0" algn="l">
              <a:lnSpc>
                <a:spcPct val="150000"/>
              </a:lnSpc>
              <a:spcBef>
                <a:spcPts val="0"/>
              </a:spcBef>
              <a:spcAft>
                <a:spcPts val="0"/>
              </a:spcAft>
              <a:buClr>
                <a:schemeClr val="dk1"/>
              </a:buClr>
              <a:buSzPts val="1400"/>
              <a:buFont typeface="Arial"/>
              <a:buChar char="•"/>
            </a:pPr>
            <a:r>
              <a:rPr lang="en-US"/>
              <a:t>For help in using Canvas, Synergy, or the Family File, see the many guides and resources on the HCPSS Connect homepage (www.hcpss.org/connect), or contact the school office.</a:t>
            </a:r>
            <a:endParaRPr/>
          </a:p>
          <a:p>
            <a:pPr indent="0" lvl="0" marL="0" rtl="0" algn="l">
              <a:lnSpc>
                <a:spcPct val="150000"/>
              </a:lnSpc>
              <a:spcBef>
                <a:spcPts val="0"/>
              </a:spcBef>
              <a:spcAft>
                <a:spcPts val="0"/>
              </a:spcAft>
              <a:buClr>
                <a:schemeClr val="dk1"/>
              </a:buClr>
              <a:buSzPts val="1400"/>
              <a:buFont typeface="Calibri"/>
              <a:buNone/>
            </a:pPr>
            <a:r>
              <a:t/>
            </a:r>
            <a:endParaRPr/>
          </a:p>
          <a:p>
            <a:pPr indent="0" lvl="0" marL="0" rtl="0" algn="l">
              <a:lnSpc>
                <a:spcPct val="150000"/>
              </a:lnSpc>
              <a:spcBef>
                <a:spcPts val="0"/>
              </a:spcBef>
              <a:spcAft>
                <a:spcPts val="0"/>
              </a:spcAft>
              <a:buClr>
                <a:schemeClr val="dk1"/>
              </a:buClr>
              <a:buSzPts val="1400"/>
              <a:buFont typeface="Calibri"/>
              <a:buNone/>
            </a:pPr>
            <a:r>
              <a:t/>
            </a:r>
            <a:endParaRPr/>
          </a:p>
          <a:p>
            <a:pPr indent="0" lvl="0" marL="0" rtl="0" algn="l">
              <a:lnSpc>
                <a:spcPct val="150000"/>
              </a:lnSpc>
              <a:spcBef>
                <a:spcPts val="0"/>
              </a:spcBef>
              <a:spcAft>
                <a:spcPts val="0"/>
              </a:spcAft>
              <a:buNone/>
            </a:pPr>
            <a:r>
              <a:t/>
            </a:r>
            <a:endParaRPr/>
          </a:p>
          <a:p>
            <a:pPr indent="0" lvl="0" marL="0" rtl="0" algn="l">
              <a:spcBef>
                <a:spcPts val="0"/>
              </a:spcBef>
              <a:spcAft>
                <a:spcPts val="0"/>
              </a:spcAft>
              <a:buNone/>
            </a:pPr>
            <a:r>
              <a:t/>
            </a:r>
            <a:endParaRPr/>
          </a:p>
        </p:txBody>
      </p:sp>
      <p:sp>
        <p:nvSpPr>
          <p:cNvPr id="343" name="Google Shape;34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12:notes"/>
          <p:cNvSpPr/>
          <p:nvPr>
            <p:ph idx="2" type="sldImg"/>
          </p:nvPr>
        </p:nvSpPr>
        <p:spPr>
          <a:xfrm>
            <a:off x="1521635" y="327314"/>
            <a:ext cx="3814730" cy="214586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2:notes"/>
          <p:cNvSpPr txBox="1"/>
          <p:nvPr>
            <p:ph idx="1" type="body"/>
          </p:nvPr>
        </p:nvSpPr>
        <p:spPr>
          <a:xfrm>
            <a:off x="374073" y="2729345"/>
            <a:ext cx="6276109" cy="595586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300"/>
              <a:buFont typeface="Calibri"/>
              <a:buNone/>
            </a:pPr>
            <a:r>
              <a:rPr b="1" i="0" lang="en-US" sz="1300" u="none" strike="noStrike">
                <a:solidFill>
                  <a:schemeClr val="dk1"/>
                </a:solidFill>
              </a:rPr>
              <a:t>Canvas </a:t>
            </a:r>
            <a:r>
              <a:rPr b="0" i="0" lang="en-US" sz="1300" u="none" strike="noStrike">
                <a:solidFill>
                  <a:schemeClr val="dk1"/>
                </a:solidFill>
              </a:rPr>
              <a:t>is HCPSS’s Learning Management System. In elementary school, </a:t>
            </a:r>
            <a:r>
              <a:rPr b="1" i="0" lang="en-US" sz="1300" u="none" strike="noStrike">
                <a:solidFill>
                  <a:schemeClr val="dk1"/>
                </a:solidFill>
              </a:rPr>
              <a:t>teachers</a:t>
            </a:r>
            <a:r>
              <a:rPr b="0" i="0" lang="en-US" sz="1300" u="none" strike="noStrike">
                <a:solidFill>
                  <a:schemeClr val="dk1"/>
                </a:solidFill>
              </a:rPr>
              <a:t> primarily use Canvas to share general course information and resources, send out announcements, and share calendar events. Your child’s classroom teacher may publish their individual ELA or Math courses, or they may work as a grade-level team and share information from the grade-level page. In upper-elementary grades, your child’s teacher may use more of Canvas’s other tools, such as online discussion boards, quizzes, and digital assignment submissions. </a:t>
            </a:r>
            <a:endParaRPr b="0" i="0" sz="1300" u="none" strike="noStrike">
              <a:solidFill>
                <a:schemeClr val="dk1"/>
              </a:solidFill>
            </a:endParaRPr>
          </a:p>
          <a:p>
            <a:pPr indent="0" lvl="0" marL="0" rtl="0" algn="l">
              <a:spcBef>
                <a:spcPts val="0"/>
              </a:spcBef>
              <a:spcAft>
                <a:spcPts val="0"/>
              </a:spcAft>
              <a:buClr>
                <a:schemeClr val="dk1"/>
              </a:buClr>
              <a:buSzPts val="1300"/>
              <a:buFont typeface="Calibri"/>
              <a:buNone/>
            </a:pPr>
            <a:r>
              <a:t/>
            </a:r>
            <a:endParaRPr b="1" i="0" sz="1300" u="none" strike="noStrike">
              <a:solidFill>
                <a:schemeClr val="dk1"/>
              </a:solidFill>
            </a:endParaRPr>
          </a:p>
          <a:p>
            <a:pPr indent="0" lvl="0" marL="0" rtl="0" algn="l">
              <a:spcBef>
                <a:spcPts val="0"/>
              </a:spcBef>
              <a:spcAft>
                <a:spcPts val="0"/>
              </a:spcAft>
              <a:buClr>
                <a:schemeClr val="dk1"/>
              </a:buClr>
              <a:buSzPts val="1300"/>
              <a:buFont typeface="Calibri"/>
              <a:buNone/>
            </a:pPr>
            <a:r>
              <a:rPr b="1" i="0" lang="en-US" sz="1300" u="none" strike="noStrike">
                <a:solidFill>
                  <a:schemeClr val="dk1"/>
                </a:solidFill>
              </a:rPr>
              <a:t>CANVAS EXPECTATIONS for teachers:</a:t>
            </a:r>
            <a:endParaRPr b="0" sz="1300"/>
          </a:p>
          <a:p>
            <a:pPr indent="0" lvl="0" marL="0" rtl="0" algn="l">
              <a:spcBef>
                <a:spcPts val="0"/>
              </a:spcBef>
              <a:spcAft>
                <a:spcPts val="0"/>
              </a:spcAft>
              <a:buClr>
                <a:schemeClr val="dk1"/>
              </a:buClr>
              <a:buSzPts val="1300"/>
              <a:buFont typeface="Calibri"/>
              <a:buNone/>
            </a:pPr>
            <a:r>
              <a:rPr b="0" lang="en-US" sz="1300"/>
              <a:t>Each Canvas course will have the following:</a:t>
            </a:r>
            <a:endParaRPr b="0" sz="1300"/>
          </a:p>
          <a:p>
            <a:pPr indent="-171450" lvl="0" marL="171450" rtl="0" algn="l">
              <a:spcBef>
                <a:spcPts val="0"/>
              </a:spcBef>
              <a:spcAft>
                <a:spcPts val="0"/>
              </a:spcAft>
              <a:buClr>
                <a:schemeClr val="dk1"/>
              </a:buClr>
              <a:buSzPts val="1400"/>
              <a:buFont typeface="Arial"/>
              <a:buChar char="•"/>
            </a:pPr>
            <a:r>
              <a:rPr b="1" i="0" lang="en-US" sz="1300" u="none" strike="noStrike">
                <a:solidFill>
                  <a:schemeClr val="dk1"/>
                </a:solidFill>
              </a:rPr>
              <a:t>Course homepage </a:t>
            </a:r>
            <a:endParaRPr sz="1300"/>
          </a:p>
          <a:p>
            <a:pPr indent="-171450" lvl="1" marL="628650" marR="0" rtl="0" algn="l">
              <a:lnSpc>
                <a:spcPct val="100000"/>
              </a:lnSpc>
              <a:spcBef>
                <a:spcPts val="0"/>
              </a:spcBef>
              <a:spcAft>
                <a:spcPts val="0"/>
              </a:spcAft>
              <a:buClr>
                <a:schemeClr val="dk1"/>
              </a:buClr>
              <a:buSzPts val="1400"/>
              <a:buFont typeface="Arial"/>
              <a:buChar char="•"/>
            </a:pPr>
            <a:r>
              <a:rPr b="1" i="0" lang="en-US" sz="1300" u="none" strike="noStrike">
                <a:solidFill>
                  <a:schemeClr val="dk1"/>
                </a:solidFill>
              </a:rPr>
              <a:t>Overview - </a:t>
            </a:r>
            <a:r>
              <a:rPr b="0" i="0" lang="en-US" sz="1300" u="none" strike="noStrike">
                <a:solidFill>
                  <a:schemeClr val="dk1"/>
                </a:solidFill>
              </a:rPr>
              <a:t>Information about the course and teacher or about the grade-level team</a:t>
            </a:r>
            <a:endParaRPr b="0" sz="1300"/>
          </a:p>
          <a:p>
            <a:pPr indent="-171450" lvl="1" marL="628650" rtl="0" algn="l">
              <a:spcBef>
                <a:spcPts val="0"/>
              </a:spcBef>
              <a:spcAft>
                <a:spcPts val="0"/>
              </a:spcAft>
              <a:buClr>
                <a:schemeClr val="dk1"/>
              </a:buClr>
              <a:buSzPts val="1400"/>
              <a:buFont typeface="Arial"/>
              <a:buChar char="•"/>
            </a:pPr>
            <a:r>
              <a:rPr b="1" i="0" lang="en-US" sz="1300" u="none" strike="noStrike">
                <a:solidFill>
                  <a:schemeClr val="dk1"/>
                </a:solidFill>
              </a:rPr>
              <a:t>Student privacy information </a:t>
            </a:r>
            <a:r>
              <a:rPr b="0" i="0" lang="en-US" sz="1300" u="none" strike="noStrike">
                <a:solidFill>
                  <a:schemeClr val="dk1"/>
                </a:solidFill>
              </a:rPr>
              <a:t>- Information on homepage or grade level page regarding teachers’ use of recording devices and digital tools for school-related activities</a:t>
            </a:r>
            <a:endParaRPr sz="1300"/>
          </a:p>
          <a:p>
            <a:pPr indent="-171450" lvl="1" marL="628650" rtl="0" algn="l">
              <a:spcBef>
                <a:spcPts val="0"/>
              </a:spcBef>
              <a:spcAft>
                <a:spcPts val="0"/>
              </a:spcAft>
              <a:buClr>
                <a:schemeClr val="dk1"/>
              </a:buClr>
              <a:buSzPts val="1400"/>
              <a:buFont typeface="Arial"/>
              <a:buChar char="•"/>
            </a:pPr>
            <a:r>
              <a:rPr b="1" i="0" lang="en-US" sz="1300" u="none" strike="noStrike">
                <a:solidFill>
                  <a:schemeClr val="dk1"/>
                </a:solidFill>
              </a:rPr>
              <a:t>Resources </a:t>
            </a:r>
            <a:r>
              <a:rPr b="0" i="0" lang="en-US" sz="1300" u="none" strike="noStrike">
                <a:solidFill>
                  <a:schemeClr val="dk1"/>
                </a:solidFill>
              </a:rPr>
              <a:t>- Links to instructional tools or resources for families</a:t>
            </a:r>
            <a:endParaRPr sz="1300"/>
          </a:p>
          <a:p>
            <a:pPr indent="-171450" lvl="0" marL="171450" rtl="0" algn="l">
              <a:spcBef>
                <a:spcPts val="0"/>
              </a:spcBef>
              <a:spcAft>
                <a:spcPts val="0"/>
              </a:spcAft>
              <a:buClr>
                <a:schemeClr val="dk1"/>
              </a:buClr>
              <a:buSzPts val="1400"/>
              <a:buFont typeface="Arial"/>
              <a:buChar char="•"/>
            </a:pPr>
            <a:r>
              <a:rPr b="1" i="0" lang="en-US" sz="1300" u="none" strike="noStrike">
                <a:solidFill>
                  <a:schemeClr val="dk1"/>
                </a:solidFill>
              </a:rPr>
              <a:t>Calendar dates </a:t>
            </a:r>
            <a:r>
              <a:rPr b="0" i="0" lang="en-US" sz="1300" u="none" strike="noStrike">
                <a:solidFill>
                  <a:schemeClr val="dk1"/>
                </a:solidFill>
              </a:rPr>
              <a:t>- Share class/grade specific dates and events with families and students using the Canvas calendar</a:t>
            </a:r>
            <a:endParaRPr sz="1300"/>
          </a:p>
          <a:p>
            <a:pPr indent="-171450" lvl="0" marL="171450" rtl="0" algn="l">
              <a:spcBef>
                <a:spcPts val="0"/>
              </a:spcBef>
              <a:spcAft>
                <a:spcPts val="0"/>
              </a:spcAft>
              <a:buClr>
                <a:schemeClr val="dk1"/>
              </a:buClr>
              <a:buSzPts val="1400"/>
              <a:buFont typeface="Arial"/>
              <a:buChar char="•"/>
            </a:pPr>
            <a:r>
              <a:rPr b="1" i="0" lang="en-US" sz="1300" u="none" strike="noStrike">
                <a:solidFill>
                  <a:schemeClr val="dk1"/>
                </a:solidFill>
              </a:rPr>
              <a:t>Announcements</a:t>
            </a:r>
            <a:r>
              <a:rPr b="0" i="0" lang="en-US" sz="1300" u="none" strike="noStrike">
                <a:solidFill>
                  <a:schemeClr val="dk1"/>
                </a:solidFill>
              </a:rPr>
              <a:t> – Teachers will communicate timely information with students and families using announcements either through the teacher course or grade level course. By default, announcements will be sent to parent’s primary email in Family File</a:t>
            </a:r>
            <a:endParaRPr sz="1300"/>
          </a:p>
          <a:p>
            <a:pPr indent="0" lvl="0" marL="0" rtl="0" algn="l">
              <a:spcBef>
                <a:spcPts val="0"/>
              </a:spcBef>
              <a:spcAft>
                <a:spcPts val="0"/>
              </a:spcAft>
              <a:buClr>
                <a:schemeClr val="dk1"/>
              </a:buClr>
              <a:buSzPts val="1300"/>
              <a:buFont typeface="Calibri"/>
              <a:buNone/>
            </a:pPr>
            <a:r>
              <a:t/>
            </a:r>
            <a:endParaRPr b="0" i="0" sz="1300" u="none" strike="noStrike">
              <a:solidFill>
                <a:schemeClr val="dk1"/>
              </a:solidFill>
            </a:endParaRPr>
          </a:p>
          <a:p>
            <a:pPr indent="0" lvl="0" marL="0" rtl="0" algn="l">
              <a:spcBef>
                <a:spcPts val="0"/>
              </a:spcBef>
              <a:spcAft>
                <a:spcPts val="0"/>
              </a:spcAft>
              <a:buClr>
                <a:schemeClr val="dk1"/>
              </a:buClr>
              <a:buSzPts val="1400"/>
              <a:buFont typeface="Arial"/>
              <a:buNone/>
            </a:pPr>
            <a:r>
              <a:rPr b="0" i="0" lang="en-US" sz="1300" u="none" strike="noStrike">
                <a:solidFill>
                  <a:schemeClr val="dk1"/>
                </a:solidFill>
              </a:rPr>
              <a:t>In addition, teachers will help students develop their Canvas and online learning skills with grade-appropriate activities.  </a:t>
            </a:r>
            <a:endParaRPr b="0" i="0" sz="1300" u="none" strike="noStrike">
              <a:solidFill>
                <a:schemeClr val="dk1"/>
              </a:solidFill>
            </a:endParaRPr>
          </a:p>
          <a:p>
            <a:pPr indent="0" lvl="0" marL="0" rtl="0" algn="l">
              <a:spcBef>
                <a:spcPts val="0"/>
              </a:spcBef>
              <a:spcAft>
                <a:spcPts val="0"/>
              </a:spcAft>
              <a:buClr>
                <a:schemeClr val="dk1"/>
              </a:buClr>
              <a:buSzPts val="1400"/>
              <a:buFont typeface="Arial"/>
              <a:buNone/>
            </a:pPr>
            <a:r>
              <a:t/>
            </a:r>
            <a:endParaRPr b="0" i="0" sz="1300" u="none" strike="noStrike">
              <a:solidFill>
                <a:schemeClr val="dk1"/>
              </a:solidFill>
            </a:endParaRPr>
          </a:p>
          <a:p>
            <a:pPr indent="0" lvl="0" marL="0" rtl="0" algn="l">
              <a:spcBef>
                <a:spcPts val="0"/>
              </a:spcBef>
              <a:spcAft>
                <a:spcPts val="0"/>
              </a:spcAft>
              <a:buClr>
                <a:schemeClr val="dk1"/>
              </a:buClr>
              <a:buSzPts val="1400"/>
              <a:buFont typeface="Arial"/>
              <a:buNone/>
            </a:pPr>
            <a:r>
              <a:rPr b="0" i="0" lang="en-US" sz="1300" u="none" strike="noStrike">
                <a:solidFill>
                  <a:schemeClr val="dk1"/>
                </a:solidFill>
              </a:rPr>
              <a:t>Parents can learn more about how to use Canvas by going to the Canvas Orientation course (link at the top of the Canvas homepage). There, they can learn how to navigate Canvas and change their notification preferences.</a:t>
            </a:r>
            <a:endParaRPr b="0" sz="1300"/>
          </a:p>
          <a:p>
            <a:pPr indent="0" lvl="0" marL="0" rtl="0" algn="l">
              <a:spcBef>
                <a:spcPts val="0"/>
              </a:spcBef>
              <a:spcAft>
                <a:spcPts val="0"/>
              </a:spcAft>
              <a:buClr>
                <a:schemeClr val="dk1"/>
              </a:buClr>
              <a:buSzPts val="1400"/>
              <a:buFont typeface="Arial"/>
              <a:buNone/>
            </a:pPr>
            <a:br>
              <a:rPr b="0" lang="en-US" sz="1300"/>
            </a:br>
            <a:br>
              <a:rPr b="0" lang="en-US" sz="1300"/>
            </a:br>
            <a:endParaRPr sz="1300"/>
          </a:p>
        </p:txBody>
      </p:sp>
      <p:sp>
        <p:nvSpPr>
          <p:cNvPr id="354" name="Google Shape;35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14:notes"/>
          <p:cNvSpPr/>
          <p:nvPr>
            <p:ph idx="2" type="sldImg"/>
          </p:nvPr>
        </p:nvSpPr>
        <p:spPr>
          <a:xfrm>
            <a:off x="1319213" y="498475"/>
            <a:ext cx="4219575" cy="2373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4:notes"/>
          <p:cNvSpPr txBox="1"/>
          <p:nvPr>
            <p:ph idx="1" type="body"/>
          </p:nvPr>
        </p:nvSpPr>
        <p:spPr>
          <a:xfrm>
            <a:off x="457200" y="3297381"/>
            <a:ext cx="5985164" cy="538783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solidFill>
                  <a:schemeClr val="dk1"/>
                </a:solidFill>
                <a:latin typeface="Calibri"/>
                <a:ea typeface="Calibri"/>
                <a:cs typeface="Calibri"/>
                <a:sym typeface="Calibri"/>
              </a:rPr>
              <a:t>The Howard County Public School System is undergoing a countywide boundary review process. The process could ultimately impact any of the 74 comprehensive schools in our system. </a:t>
            </a:r>
            <a:endParaRPr/>
          </a:p>
          <a:p>
            <a:pPr indent="0" lvl="0" marL="0" rtl="0" algn="l">
              <a:spcBef>
                <a:spcPts val="0"/>
              </a:spcBef>
              <a:spcAft>
                <a:spcPts val="0"/>
              </a:spcAft>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400">
                <a:solidFill>
                  <a:schemeClr val="dk1"/>
                </a:solidFill>
                <a:latin typeface="Calibri"/>
                <a:ea typeface="Calibri"/>
                <a:cs typeface="Calibri"/>
                <a:sym typeface="Calibri"/>
              </a:rPr>
              <a:t>Current and complete Information is provided on the website: </a:t>
            </a:r>
            <a:r>
              <a:rPr lang="en-US" sz="1400" u="sng">
                <a:solidFill>
                  <a:schemeClr val="dk1"/>
                </a:solidFill>
                <a:latin typeface="Calibri"/>
                <a:ea typeface="Calibri"/>
                <a:cs typeface="Calibri"/>
                <a:sym typeface="Calibri"/>
              </a:rPr>
              <a:t>https://www.hcpss.org/school-planning/boundary-review/</a:t>
            </a:r>
            <a:endParaRPr sz="14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4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The Board will make its final decision on Nov. 21, 2019. Any changes, if approved, would take effect no sooner than the 2020-21 school year.</a:t>
            </a:r>
            <a:endParaRPr/>
          </a:p>
          <a:p>
            <a:pPr indent="0" lvl="0" marL="0" rtl="0" algn="l">
              <a:spcBef>
                <a:spcPts val="0"/>
              </a:spcBef>
              <a:spcAft>
                <a:spcPts val="0"/>
              </a:spcAft>
              <a:buNone/>
            </a:pPr>
            <a:r>
              <a:t/>
            </a:r>
            <a:endParaRPr sz="1400" u="none">
              <a:solidFill>
                <a:schemeClr val="dk1"/>
              </a:solidFill>
              <a:latin typeface="Calibri"/>
              <a:ea typeface="Calibri"/>
              <a:cs typeface="Calibri"/>
              <a:sym typeface="Calibri"/>
            </a:endParaRPr>
          </a:p>
          <a:p>
            <a:pPr indent="0" lvl="0" marL="0" rtl="0" algn="l">
              <a:spcBef>
                <a:spcPts val="0"/>
              </a:spcBef>
              <a:spcAft>
                <a:spcPts val="0"/>
              </a:spcAft>
              <a:buNone/>
            </a:pPr>
            <a:r>
              <a:rPr lang="en-US" sz="1400" u="none">
                <a:solidFill>
                  <a:schemeClr val="dk1"/>
                </a:solidFill>
                <a:latin typeface="Calibri"/>
                <a:ea typeface="Calibri"/>
                <a:cs typeface="Calibri"/>
                <a:sym typeface="Calibri"/>
              </a:rPr>
              <a:t>Updates are provided in the HCPSS News weekly emails and through social media.</a:t>
            </a:r>
            <a:endParaRPr/>
          </a:p>
        </p:txBody>
      </p:sp>
      <p:sp>
        <p:nvSpPr>
          <p:cNvPr id="374" name="Google Shape;37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15:notes"/>
          <p:cNvSpPr/>
          <p:nvPr>
            <p:ph idx="2" type="sldImg"/>
          </p:nvPr>
        </p:nvSpPr>
        <p:spPr>
          <a:xfrm>
            <a:off x="1382713" y="438150"/>
            <a:ext cx="4092575" cy="2301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15:notes"/>
          <p:cNvSpPr txBox="1"/>
          <p:nvPr>
            <p:ph idx="1" type="body"/>
          </p:nvPr>
        </p:nvSpPr>
        <p:spPr>
          <a:xfrm>
            <a:off x="457200" y="3067051"/>
            <a:ext cx="5985164" cy="5618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1" lang="en-US"/>
              <a:t>Beginning this year, changes to Learning Behaviors will be made to your child’s report card to provide greater insights to parents/guardians.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Beginning this school year, you will notice a minor modification to the Learning Behaviors section of your child’s report card. </a:t>
            </a:r>
            <a:r>
              <a:rPr b="0" i="0" lang="en-US" u="none" strike="noStrike">
                <a:solidFill>
                  <a:schemeClr val="dk1"/>
                </a:solidFill>
              </a:rPr>
              <a:t>Previously, the report card included 12 learning behaviors. On the 2019-2020 report card, </a:t>
            </a:r>
            <a:r>
              <a:rPr b="1" i="0" lang="en-US" u="none" strike="noStrike">
                <a:solidFill>
                  <a:schemeClr val="dk1"/>
                </a:solidFill>
              </a:rPr>
              <a:t>closely related learning behaviors are combined into five major categories</a:t>
            </a:r>
            <a:r>
              <a:rPr b="0" i="0" lang="en-US" u="none" strike="noStrike">
                <a:solidFill>
                  <a:schemeClr val="dk1"/>
                </a:solidFill>
              </a:rPr>
              <a:t>, to support parents and teachers in identifying the areas of focus. These will identify how the student is demonstrating:</a:t>
            </a:r>
            <a:endParaRPr/>
          </a:p>
          <a:p>
            <a:pPr indent="-171450" lvl="1" marL="514350" rtl="0" algn="l">
              <a:spcBef>
                <a:spcPts val="0"/>
              </a:spcBef>
              <a:spcAft>
                <a:spcPts val="0"/>
              </a:spcAft>
              <a:buClr>
                <a:schemeClr val="dk1"/>
              </a:buClr>
              <a:buSzPts val="1400"/>
              <a:buFont typeface="Arial"/>
              <a:buChar char="•"/>
            </a:pPr>
            <a:r>
              <a:rPr b="0" i="0" lang="en-US" u="none" strike="noStrike">
                <a:solidFill>
                  <a:schemeClr val="dk1"/>
                </a:solidFill>
              </a:rPr>
              <a:t>Interpersonal Skills</a:t>
            </a:r>
            <a:endParaRPr/>
          </a:p>
          <a:p>
            <a:pPr indent="-171450" lvl="1" marL="514350" rtl="0" algn="l">
              <a:spcBef>
                <a:spcPts val="0"/>
              </a:spcBef>
              <a:spcAft>
                <a:spcPts val="0"/>
              </a:spcAft>
              <a:buClr>
                <a:schemeClr val="dk1"/>
              </a:buClr>
              <a:buSzPts val="1400"/>
              <a:buFont typeface="Arial"/>
              <a:buChar char="•"/>
            </a:pPr>
            <a:r>
              <a:rPr b="0" i="0" lang="en-US" u="none" strike="noStrike">
                <a:solidFill>
                  <a:schemeClr val="dk1"/>
                </a:solidFill>
              </a:rPr>
              <a:t>Responsibility</a:t>
            </a:r>
            <a:endParaRPr/>
          </a:p>
          <a:p>
            <a:pPr indent="-171450" lvl="1" marL="514350" rtl="0" algn="l">
              <a:spcBef>
                <a:spcPts val="0"/>
              </a:spcBef>
              <a:spcAft>
                <a:spcPts val="0"/>
              </a:spcAft>
              <a:buClr>
                <a:schemeClr val="dk1"/>
              </a:buClr>
              <a:buSzPts val="1400"/>
              <a:buFont typeface="Arial"/>
              <a:buChar char="•"/>
            </a:pPr>
            <a:r>
              <a:rPr b="0" i="0" lang="en-US" u="none" strike="noStrike">
                <a:solidFill>
                  <a:schemeClr val="dk1"/>
                </a:solidFill>
              </a:rPr>
              <a:t>Perseverance</a:t>
            </a:r>
            <a:endParaRPr/>
          </a:p>
          <a:p>
            <a:pPr indent="-171450" lvl="1" marL="514350" rtl="0" algn="l">
              <a:spcBef>
                <a:spcPts val="0"/>
              </a:spcBef>
              <a:spcAft>
                <a:spcPts val="0"/>
              </a:spcAft>
              <a:buClr>
                <a:schemeClr val="dk1"/>
              </a:buClr>
              <a:buSzPts val="1400"/>
              <a:buFont typeface="Arial"/>
              <a:buChar char="•"/>
            </a:pPr>
            <a:r>
              <a:rPr b="0" i="0" lang="en-US" u="none" strike="noStrike">
                <a:solidFill>
                  <a:schemeClr val="dk1"/>
                </a:solidFill>
              </a:rPr>
              <a:t>Collaboration</a:t>
            </a:r>
            <a:endParaRPr/>
          </a:p>
          <a:p>
            <a:pPr indent="-171450" lvl="1" marL="514350" rtl="0" algn="l">
              <a:spcBef>
                <a:spcPts val="0"/>
              </a:spcBef>
              <a:spcAft>
                <a:spcPts val="0"/>
              </a:spcAft>
              <a:buClr>
                <a:schemeClr val="dk1"/>
              </a:buClr>
              <a:buSzPts val="1400"/>
              <a:buFont typeface="Arial"/>
              <a:buChar char="•"/>
            </a:pPr>
            <a:r>
              <a:rPr b="0" i="0" lang="en-US" u="none" strike="noStrike">
                <a:solidFill>
                  <a:schemeClr val="dk1"/>
                </a:solidFill>
              </a:rPr>
              <a:t>Initiative</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400"/>
              <a:buFont typeface="Calibri"/>
              <a:buNone/>
            </a:pPr>
            <a:r>
              <a:rPr lang="en-US"/>
              <a:t>Teachers will </a:t>
            </a:r>
            <a:r>
              <a:rPr b="0" i="0" lang="en-US" u="none" strike="noStrike">
                <a:solidFill>
                  <a:schemeClr val="dk1"/>
                </a:solidFill>
              </a:rPr>
              <a:t>report student performance on each learning behavior your child demonstrates in their class, based on developmentally and age-appropriate expectations and standards:</a:t>
            </a:r>
            <a:endParaRPr/>
          </a:p>
          <a:p>
            <a:pPr indent="0" lvl="1" marL="342900" rtl="0" algn="l">
              <a:spcBef>
                <a:spcPts val="0"/>
              </a:spcBef>
              <a:spcAft>
                <a:spcPts val="0"/>
              </a:spcAft>
              <a:buNone/>
            </a:pPr>
            <a:r>
              <a:rPr lang="en-US"/>
              <a:t>1 - Meets Expectations</a:t>
            </a:r>
            <a:endParaRPr/>
          </a:p>
          <a:p>
            <a:pPr indent="0" lvl="1" marL="342900" rtl="0" algn="l">
              <a:spcBef>
                <a:spcPts val="0"/>
              </a:spcBef>
              <a:spcAft>
                <a:spcPts val="0"/>
              </a:spcAft>
              <a:buNone/>
            </a:pPr>
            <a:r>
              <a:rPr lang="en-US"/>
              <a:t>2 - Making Progress Towards Expectations</a:t>
            </a:r>
            <a:endParaRPr/>
          </a:p>
          <a:p>
            <a:pPr indent="0" lvl="1" marL="342900" rtl="0" algn="l">
              <a:spcBef>
                <a:spcPts val="0"/>
              </a:spcBef>
              <a:spcAft>
                <a:spcPts val="0"/>
              </a:spcAft>
              <a:buNone/>
            </a:pPr>
            <a:r>
              <a:rPr lang="en-US"/>
              <a:t>3 - Limited / No Progress Towards Expectations</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u="none" strike="noStrike">
                <a:solidFill>
                  <a:schemeClr val="dk1"/>
                </a:solidFill>
              </a:rPr>
              <a:t>The revised reporting </a:t>
            </a:r>
            <a:r>
              <a:rPr lang="en-US"/>
              <a:t>aligns with changes recently made to HCPSS Policy 8010: Grading and Reporting. </a:t>
            </a:r>
            <a:r>
              <a:rPr b="0" i="0" lang="en-US" u="none" strike="noStrike">
                <a:solidFill>
                  <a:schemeClr val="dk1"/>
                </a:solidFill>
              </a:rPr>
              <a:t>On the HCPSS website at www.hcpss.org, you can find the indicators that identify the specific behaviors, actions, and expectations that align with each learning behavior. </a:t>
            </a:r>
            <a:endParaRPr/>
          </a:p>
        </p:txBody>
      </p:sp>
      <p:sp>
        <p:nvSpPr>
          <p:cNvPr id="383" name="Google Shape;38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16:notes"/>
          <p:cNvSpPr/>
          <p:nvPr>
            <p:ph idx="2" type="sldImg"/>
          </p:nvPr>
        </p:nvSpPr>
        <p:spPr>
          <a:xfrm>
            <a:off x="1108075" y="458788"/>
            <a:ext cx="4633913" cy="2606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16:notes"/>
          <p:cNvSpPr txBox="1"/>
          <p:nvPr>
            <p:ph idx="1" type="body"/>
          </p:nvPr>
        </p:nvSpPr>
        <p:spPr>
          <a:xfrm>
            <a:off x="457199" y="3297381"/>
            <a:ext cx="6026727" cy="550025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Calibri"/>
              <a:buNone/>
            </a:pPr>
            <a:r>
              <a:rPr b="1" lang="en-US"/>
              <a:t>MCAP (Maryland Comprehensive Assessment Program) English Language Arts and Math </a:t>
            </a:r>
            <a:r>
              <a:rPr b="1" i="0" lang="en-US" u="none" strike="noStrike">
                <a:solidFill>
                  <a:schemeClr val="dk1"/>
                </a:solidFill>
              </a:rPr>
              <a:t> </a:t>
            </a:r>
            <a:r>
              <a:rPr b="0" i="0" lang="en-US" u="none" strike="noStrike">
                <a:solidFill>
                  <a:schemeClr val="dk1"/>
                </a:solidFill>
              </a:rPr>
              <a:t>is the name for the standardized reading, writing and mathematics assessments implemented in all Maryland schools. </a:t>
            </a:r>
            <a:r>
              <a:rPr lang="en-US"/>
              <a:t>MCAP ELA and Math</a:t>
            </a:r>
            <a:r>
              <a:rPr b="0" i="0" lang="en-US" u="none" strike="noStrike">
                <a:solidFill>
                  <a:schemeClr val="dk1"/>
                </a:solidFill>
              </a:rPr>
              <a:t> assessments are directly aligned to the MD College and Caree</a:t>
            </a:r>
            <a:r>
              <a:rPr lang="en-US"/>
              <a:t>r</a:t>
            </a:r>
            <a:r>
              <a:rPr b="0" i="0" lang="en-US" u="none" strike="noStrike">
                <a:solidFill>
                  <a:schemeClr val="dk1"/>
                </a:solidFill>
              </a:rPr>
              <a:t> Ready standards. </a:t>
            </a:r>
            <a:endParaRPr/>
          </a:p>
          <a:p>
            <a:pPr indent="0" lvl="0" marL="0" rtl="0" algn="l">
              <a:spcBef>
                <a:spcPts val="0"/>
              </a:spcBef>
              <a:spcAft>
                <a:spcPts val="0"/>
              </a:spcAft>
              <a:buClr>
                <a:schemeClr val="dk1"/>
              </a:buClr>
              <a:buSzPts val="1400"/>
              <a:buFont typeface="Calibri"/>
              <a:buNone/>
            </a:pPr>
            <a:r>
              <a:t/>
            </a:r>
            <a:endParaRPr b="0" i="0" u="none" strike="noStrike">
              <a:solidFill>
                <a:schemeClr val="dk1"/>
              </a:solidFill>
            </a:endParaRPr>
          </a:p>
          <a:p>
            <a:pPr indent="0" lvl="0" marL="0" rtl="0" algn="l">
              <a:spcBef>
                <a:spcPts val="0"/>
              </a:spcBef>
              <a:spcAft>
                <a:spcPts val="0"/>
              </a:spcAft>
              <a:buClr>
                <a:schemeClr val="dk1"/>
              </a:buClr>
              <a:buSzPts val="1400"/>
              <a:buFont typeface="Calibri"/>
              <a:buNone/>
            </a:pPr>
            <a:r>
              <a:rPr b="1" lang="en-US"/>
              <a:t>MCAP</a:t>
            </a:r>
            <a:r>
              <a:rPr b="1" i="0" lang="en-US" u="none" strike="noStrike">
                <a:solidFill>
                  <a:schemeClr val="dk1"/>
                </a:solidFill>
              </a:rPr>
              <a:t> </a:t>
            </a:r>
            <a:r>
              <a:rPr b="1" lang="en-US"/>
              <a:t>ELA and Math </a:t>
            </a:r>
            <a:r>
              <a:rPr b="1" i="0" lang="en-US" u="none" strike="noStrike">
                <a:solidFill>
                  <a:schemeClr val="dk1"/>
                </a:solidFill>
              </a:rPr>
              <a:t>purposes</a:t>
            </a:r>
            <a:r>
              <a:rPr b="0" i="0" lang="en-US" u="none" strike="noStrike">
                <a:solidFill>
                  <a:schemeClr val="dk1"/>
                </a:solidFill>
              </a:rPr>
              <a:t>:</a:t>
            </a:r>
            <a:endParaRPr b="0"/>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Indicates how closely students, beginning in Grade 3, are on track to graduate college- and career-ready.</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Gives teachers insights to guide instruction.</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Provides data comparable across districts and states.</a:t>
            </a:r>
            <a:endParaRPr/>
          </a:p>
          <a:p>
            <a:pPr indent="0" lvl="0" marL="0" rtl="0" algn="l">
              <a:spcBef>
                <a:spcPts val="0"/>
              </a:spcBef>
              <a:spcAft>
                <a:spcPts val="0"/>
              </a:spcAft>
              <a:buClr>
                <a:schemeClr val="dk1"/>
              </a:buClr>
              <a:buSzPts val="1400"/>
              <a:buFont typeface="Calibri"/>
              <a:buNone/>
            </a:pPr>
            <a:br>
              <a:rPr b="0" lang="en-US"/>
            </a:br>
            <a:r>
              <a:rPr b="1" i="0" lang="en-US" u="none" strike="noStrike">
                <a:solidFill>
                  <a:schemeClr val="dk1"/>
                </a:solidFill>
              </a:rPr>
              <a:t>Scoring:</a:t>
            </a:r>
            <a:endParaRPr b="0"/>
          </a:p>
          <a:p>
            <a:pPr indent="0" lvl="0" marL="0" rtl="0" algn="l">
              <a:spcBef>
                <a:spcPts val="0"/>
              </a:spcBef>
              <a:spcAft>
                <a:spcPts val="0"/>
              </a:spcAft>
              <a:buClr>
                <a:schemeClr val="dk1"/>
              </a:buClr>
              <a:buSzPts val="1400"/>
              <a:buFont typeface="Calibri"/>
              <a:buNone/>
            </a:pPr>
            <a:r>
              <a:rPr b="0" i="0" lang="en-US" u="none" strike="noStrike">
                <a:solidFill>
                  <a:schemeClr val="dk1"/>
                </a:solidFill>
              </a:rPr>
              <a:t>The </a:t>
            </a:r>
            <a:r>
              <a:rPr lang="en-US"/>
              <a:t>MCAP ELA and Math</a:t>
            </a:r>
            <a:r>
              <a:rPr b="0" i="0" lang="en-US" u="none" strike="noStrike">
                <a:solidFill>
                  <a:schemeClr val="dk1"/>
                </a:solidFill>
              </a:rPr>
              <a:t> assessments are scored on a 5 point scale: 1-Did not yet meet expectations, 2-Partially met expectations, 3-Approached expectations, 4-Met Expectations, and 5-Exceeded expectations:</a:t>
            </a:r>
            <a:endParaRPr/>
          </a:p>
          <a:p>
            <a:pPr indent="0" lvl="0" marL="0" rtl="0" algn="l">
              <a:spcBef>
                <a:spcPts val="0"/>
              </a:spcBef>
              <a:spcAft>
                <a:spcPts val="0"/>
              </a:spcAft>
              <a:buClr>
                <a:schemeClr val="dk1"/>
              </a:buClr>
              <a:buSzPts val="1400"/>
              <a:buFont typeface="Calibri"/>
              <a:buNone/>
            </a:pPr>
            <a:r>
              <a:t/>
            </a:r>
            <a:endParaRPr b="0"/>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In grades 3-8, ratings of 4-5 indicate students are academically well-prepared to engage successfully in further study. </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In high school courses, a 4-5 indicates students are on track to graduate prepared for colleges and careers. In future years, 4-5 will be used by in-state community colleges for placement in credit bearing courses.  </a:t>
            </a:r>
            <a:endParaRPr/>
          </a:p>
          <a:p>
            <a:pPr indent="0" lvl="0" marL="0" rtl="0" algn="l">
              <a:spcBef>
                <a:spcPts val="0"/>
              </a:spcBef>
              <a:spcAft>
                <a:spcPts val="0"/>
              </a:spcAft>
              <a:buClr>
                <a:schemeClr val="dk1"/>
              </a:buClr>
              <a:buSzPts val="1400"/>
              <a:buFont typeface="Calibri"/>
              <a:buNone/>
            </a:pPr>
            <a:r>
              <a:t/>
            </a:r>
            <a:endParaRPr b="0" i="0" u="none" strike="noStrike">
              <a:solidFill>
                <a:schemeClr val="dk1"/>
              </a:solidFill>
            </a:endParaRPr>
          </a:p>
          <a:p>
            <a:pPr indent="0" lvl="0" marL="0" rtl="0" algn="l">
              <a:lnSpc>
                <a:spcPct val="124285"/>
              </a:lnSpc>
              <a:spcBef>
                <a:spcPts val="0"/>
              </a:spcBef>
              <a:spcAft>
                <a:spcPts val="0"/>
              </a:spcAft>
              <a:buClr>
                <a:schemeClr val="dk1"/>
              </a:buClr>
              <a:buSzPts val="1400"/>
              <a:buFont typeface="Calibri"/>
              <a:buNone/>
            </a:pPr>
            <a:r>
              <a:rPr lang="en-US"/>
              <a:t>Students will take MCAP ELA and Math assessments in the spring. Students will hand-carry the results home in the first few weeks of the following school year.</a:t>
            </a:r>
            <a:endParaRPr/>
          </a:p>
          <a:p>
            <a:pPr indent="0" lvl="0" marL="0" rtl="0" algn="l">
              <a:spcBef>
                <a:spcPts val="0"/>
              </a:spcBef>
              <a:spcAft>
                <a:spcPts val="0"/>
              </a:spcAft>
              <a:buClr>
                <a:schemeClr val="dk1"/>
              </a:buClr>
              <a:buSzPts val="1400"/>
              <a:buFont typeface="Calibri"/>
              <a:buNone/>
            </a:pPr>
            <a:r>
              <a:t/>
            </a:r>
            <a:endParaRPr/>
          </a:p>
        </p:txBody>
      </p:sp>
      <p:sp>
        <p:nvSpPr>
          <p:cNvPr id="393" name="Google Shape;39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p17:notes"/>
          <p:cNvSpPr/>
          <p:nvPr>
            <p:ph idx="2" type="sldImg"/>
          </p:nvPr>
        </p:nvSpPr>
        <p:spPr>
          <a:xfrm>
            <a:off x="1108075" y="458788"/>
            <a:ext cx="4633913" cy="2606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7:notes"/>
          <p:cNvSpPr txBox="1"/>
          <p:nvPr>
            <p:ph idx="1" type="body"/>
          </p:nvPr>
        </p:nvSpPr>
        <p:spPr>
          <a:xfrm>
            <a:off x="457200" y="3297381"/>
            <a:ext cx="5985164" cy="538783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Calibri"/>
              <a:buNone/>
            </a:pPr>
            <a:r>
              <a:rPr b="1" i="0" lang="en-US" u="none" strike="noStrike">
                <a:solidFill>
                  <a:schemeClr val="dk1"/>
                </a:solidFill>
              </a:rPr>
              <a:t>MAP (or Measures of Academic Progress)</a:t>
            </a:r>
            <a:r>
              <a:rPr b="0" i="0" lang="en-US" u="none" strike="noStrike">
                <a:solidFill>
                  <a:schemeClr val="dk1"/>
                </a:solidFill>
              </a:rPr>
              <a:t> is an online test used in Grades 1-8.</a:t>
            </a:r>
            <a:endParaRPr/>
          </a:p>
          <a:p>
            <a:pPr indent="0" lvl="0" marL="0" rtl="0" algn="l">
              <a:spcBef>
                <a:spcPts val="0"/>
              </a:spcBef>
              <a:spcAft>
                <a:spcPts val="0"/>
              </a:spcAft>
              <a:buClr>
                <a:schemeClr val="dk1"/>
              </a:buClr>
              <a:buSzPts val="1400"/>
              <a:buFont typeface="Calibri"/>
              <a:buNone/>
            </a:pPr>
            <a:r>
              <a:rPr b="0" i="0" lang="en-US" u="none" strike="noStrike">
                <a:solidFill>
                  <a:schemeClr val="dk1"/>
                </a:solidFill>
              </a:rPr>
              <a:t> </a:t>
            </a:r>
            <a:endParaRPr b="0"/>
          </a:p>
          <a:p>
            <a:pPr indent="0" lvl="0" marL="0" rtl="0" algn="l">
              <a:spcBef>
                <a:spcPts val="0"/>
              </a:spcBef>
              <a:spcAft>
                <a:spcPts val="0"/>
              </a:spcAft>
              <a:buClr>
                <a:schemeClr val="dk1"/>
              </a:buClr>
              <a:buSzPts val="1400"/>
              <a:buFont typeface="Calibri"/>
              <a:buNone/>
            </a:pPr>
            <a:r>
              <a:rPr b="0" i="0" lang="en-US" u="none" strike="noStrike">
                <a:solidFill>
                  <a:schemeClr val="dk1"/>
                </a:solidFill>
              </a:rPr>
              <a:t>MAP allows us to assess where a student is performing, and how they’ve grown in achievement. All HCPSS Elementary and Middle schools participate in MAP.</a:t>
            </a:r>
            <a:endParaRPr b="0"/>
          </a:p>
          <a:p>
            <a:pPr indent="0" lvl="0" marL="0" rtl="0" algn="l">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chemeClr val="dk1"/>
              </a:buClr>
              <a:buSzPts val="1400"/>
              <a:buFont typeface="Calibri"/>
              <a:buNone/>
            </a:pPr>
            <a:r>
              <a:rPr lang="en-US"/>
              <a:t>This school year, Grades 1-2 will take MAP in the fall and spring. Grades 3-5 will take MAP in fall and winter. </a:t>
            </a:r>
            <a:endParaRPr/>
          </a:p>
          <a:p>
            <a:pPr indent="0" lvl="0" marL="0" marR="0" rtl="0" algn="l">
              <a:lnSpc>
                <a:spcPct val="100000"/>
              </a:lnSpc>
              <a:spcBef>
                <a:spcPts val="0"/>
              </a:spcBef>
              <a:spcAft>
                <a:spcPts val="0"/>
              </a:spcAft>
              <a:buClr>
                <a:schemeClr val="dk1"/>
              </a:buClr>
              <a:buSzPts val="1400"/>
              <a:buFont typeface="Calibri"/>
              <a:buNone/>
            </a:pPr>
            <a:br>
              <a:rPr b="0" lang="en-US"/>
            </a:br>
            <a:r>
              <a:rPr b="0" i="0" lang="en-US" u="none" strike="noStrike">
                <a:solidFill>
                  <a:schemeClr val="dk1"/>
                </a:solidFill>
              </a:rPr>
              <a:t>MAP gives timely feedback on student progress that teachers use to adjust instruction effectively. </a:t>
            </a:r>
            <a:endParaRPr b="0">
              <a:solidFill>
                <a:schemeClr val="dk1"/>
              </a:solidFill>
            </a:endParaRPr>
          </a:p>
          <a:p>
            <a:pPr indent="0" lvl="0" marL="0" marR="0" rtl="0" algn="l">
              <a:lnSpc>
                <a:spcPct val="150000"/>
              </a:lnSpc>
              <a:spcBef>
                <a:spcPts val="0"/>
              </a:spcBef>
              <a:spcAft>
                <a:spcPts val="0"/>
              </a:spcAft>
              <a:buClr>
                <a:schemeClr val="dk1"/>
              </a:buClr>
              <a:buSzPts val="1400"/>
              <a:buFont typeface="Calibri"/>
              <a:buNone/>
            </a:pPr>
            <a:r>
              <a:rPr b="0" lang="en-US">
                <a:solidFill>
                  <a:schemeClr val="dk1"/>
                </a:solidFill>
              </a:rPr>
              <a:t>MAP provides many advantages:</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Assesses proficiency in Math and Language usage in addition to Reading. </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Computer-adaptive – i.e. the questions adapt in real-time to the student’s proficiency level. This appeals to students, because it isn’t a typical “mastery” test. </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Provides quick, actionable feedback to teachers.</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Directly aligned to Common Core standards.</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Provides information on a student’s year to year growth.</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Takes less time than the previous HCPSS quarterly assessments.</a:t>
            </a:r>
            <a:endParaRPr/>
          </a:p>
          <a:p>
            <a:pPr indent="0" lvl="0" marL="0" rtl="0" algn="l">
              <a:spcBef>
                <a:spcPts val="0"/>
              </a:spcBef>
              <a:spcAft>
                <a:spcPts val="0"/>
              </a:spcAft>
              <a:buClr>
                <a:schemeClr val="dk1"/>
              </a:buClr>
              <a:buSzPts val="1400"/>
              <a:buFont typeface="Calibri"/>
              <a:buNone/>
            </a:pPr>
            <a:r>
              <a:t/>
            </a:r>
            <a:endParaRPr b="0" i="0" u="none" strike="noStrike">
              <a:solidFill>
                <a:schemeClr val="dk1"/>
              </a:solidFill>
            </a:endParaRPr>
          </a:p>
          <a:p>
            <a:pPr indent="0" lvl="0" marL="0" rtl="0" algn="l">
              <a:spcBef>
                <a:spcPts val="0"/>
              </a:spcBef>
              <a:spcAft>
                <a:spcPts val="0"/>
              </a:spcAft>
              <a:buClr>
                <a:schemeClr val="dk1"/>
              </a:buClr>
              <a:buSzPts val="1400"/>
              <a:buFont typeface="Calibri"/>
              <a:buNone/>
            </a:pPr>
            <a:r>
              <a:rPr b="0" i="0" lang="en-US" u="none" strike="noStrike">
                <a:solidFill>
                  <a:schemeClr val="dk1"/>
                </a:solidFill>
              </a:rPr>
              <a:t>Students hand-carry results home a few weeks after the testing window ends.</a:t>
            </a:r>
            <a:endParaRPr b="0"/>
          </a:p>
          <a:p>
            <a:pPr indent="0" lvl="0" marL="0" rtl="0" algn="l">
              <a:lnSpc>
                <a:spcPct val="150000"/>
              </a:lnSpc>
              <a:spcBef>
                <a:spcPts val="0"/>
              </a:spcBef>
              <a:spcAft>
                <a:spcPts val="0"/>
              </a:spcAft>
              <a:buClr>
                <a:schemeClr val="dk1"/>
              </a:buClr>
              <a:buSzPts val="1400"/>
              <a:buFont typeface="Calibri"/>
              <a:buNone/>
            </a:pPr>
            <a:r>
              <a:t/>
            </a:r>
            <a:endParaRPr b="0">
              <a:solidFill>
                <a:schemeClr val="dk1"/>
              </a:solidFill>
            </a:endParaRPr>
          </a:p>
          <a:p>
            <a:pPr indent="0" lvl="0" marL="0" rtl="0" algn="l">
              <a:lnSpc>
                <a:spcPct val="150000"/>
              </a:lnSpc>
              <a:spcBef>
                <a:spcPts val="0"/>
              </a:spcBef>
              <a:spcAft>
                <a:spcPts val="0"/>
              </a:spcAft>
              <a:buClr>
                <a:schemeClr val="dk1"/>
              </a:buClr>
              <a:buSzPts val="1400"/>
              <a:buFont typeface="Calibri"/>
              <a:buNone/>
            </a:pPr>
            <a:r>
              <a:t/>
            </a:r>
            <a:endParaRPr b="0">
              <a:solidFill>
                <a:schemeClr val="dk1"/>
              </a:solidFill>
            </a:endParaRPr>
          </a:p>
          <a:p>
            <a:pPr indent="0" lvl="0" marL="0" rtl="0" algn="l">
              <a:spcBef>
                <a:spcPts val="0"/>
              </a:spcBef>
              <a:spcAft>
                <a:spcPts val="0"/>
              </a:spcAft>
              <a:buClr>
                <a:schemeClr val="dk1"/>
              </a:buClr>
              <a:buSzPts val="1400"/>
              <a:buFont typeface="Calibri"/>
              <a:buNone/>
            </a:pPr>
            <a:r>
              <a:t/>
            </a:r>
            <a:endParaRPr/>
          </a:p>
        </p:txBody>
      </p:sp>
      <p:sp>
        <p:nvSpPr>
          <p:cNvPr id="401" name="Google Shape;40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18:notes"/>
          <p:cNvSpPr/>
          <p:nvPr>
            <p:ph idx="2" type="sldImg"/>
          </p:nvPr>
        </p:nvSpPr>
        <p:spPr>
          <a:xfrm>
            <a:off x="1555750" y="279400"/>
            <a:ext cx="3746500" cy="21066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8:notes"/>
          <p:cNvSpPr txBox="1"/>
          <p:nvPr>
            <p:ph idx="1" type="body"/>
          </p:nvPr>
        </p:nvSpPr>
        <p:spPr>
          <a:xfrm>
            <a:off x="609601" y="2386735"/>
            <a:ext cx="5943600" cy="648017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Calibri"/>
              <a:buNone/>
            </a:pPr>
            <a:r>
              <a:rPr b="1" i="0" lang="en-US" u="none" strike="noStrike">
                <a:solidFill>
                  <a:schemeClr val="dk1"/>
                </a:solidFill>
              </a:rPr>
              <a:t>CogAT</a:t>
            </a:r>
            <a:r>
              <a:rPr b="0" i="0" lang="en-US" u="none" strike="noStrike">
                <a:solidFill>
                  <a:schemeClr val="dk1"/>
                </a:solidFill>
              </a:rPr>
              <a:t> (Cognitive Abilities Test) is used in grades 3 and 5 to make student placement decisions for Gifted &amp; Talented (G/T) programs. CogAT measures students’ verbal, quantitative and nonverbal reasoning abilities: the three areas most closely related to success in school. </a:t>
            </a:r>
            <a:endParaRPr b="0"/>
          </a:p>
          <a:p>
            <a:pPr indent="0" lvl="0" marL="0" rtl="0" algn="l">
              <a:spcBef>
                <a:spcPts val="0"/>
              </a:spcBef>
              <a:spcAft>
                <a:spcPts val="0"/>
              </a:spcAft>
              <a:buClr>
                <a:schemeClr val="dk1"/>
              </a:buClr>
              <a:buSzPts val="1400"/>
              <a:buFont typeface="Calibri"/>
              <a:buNone/>
            </a:pPr>
            <a:br>
              <a:rPr b="0" lang="en-US"/>
            </a:br>
            <a:r>
              <a:rPr b="0" i="0" lang="en-US" u="none" strike="noStrike">
                <a:solidFill>
                  <a:schemeClr val="dk1"/>
                </a:solidFill>
              </a:rPr>
              <a:t>We know that students who participate in our Gifted and Talented program are well-prepared for the rigorous opportunities that come later in high school and college. Our goal is to widen access to enriching learning opportunities for all students. CogAT is only one of many pieces of data that are looked by a school based committee to make placement decisions.</a:t>
            </a:r>
            <a:endParaRPr/>
          </a:p>
          <a:p>
            <a:pPr indent="0" lvl="0" marL="0" rtl="0" algn="l">
              <a:spcBef>
                <a:spcPts val="0"/>
              </a:spcBef>
              <a:spcAft>
                <a:spcPts val="0"/>
              </a:spcAft>
              <a:buClr>
                <a:schemeClr val="dk1"/>
              </a:buClr>
              <a:buSzPts val="1400"/>
              <a:buFont typeface="Calibri"/>
              <a:buNone/>
            </a:pPr>
            <a:r>
              <a:t/>
            </a:r>
            <a:endParaRPr b="0" i="0" u="none" strike="noStrike">
              <a:solidFill>
                <a:schemeClr val="dk1"/>
              </a:solidFill>
            </a:endParaRPr>
          </a:p>
          <a:p>
            <a:pPr indent="0" lvl="0" marL="0" rtl="0" algn="l">
              <a:spcBef>
                <a:spcPts val="0"/>
              </a:spcBef>
              <a:spcAft>
                <a:spcPts val="0"/>
              </a:spcAft>
              <a:buClr>
                <a:schemeClr val="dk1"/>
              </a:buClr>
              <a:buSzPts val="1400"/>
              <a:buFont typeface="Calibri"/>
              <a:buNone/>
            </a:pPr>
            <a:r>
              <a:rPr b="0" i="0" lang="en-US" u="none" strike="noStrike">
                <a:solidFill>
                  <a:schemeClr val="dk1"/>
                </a:solidFill>
              </a:rPr>
              <a:t>The CoGAT provides valuable data that is not measured by other tests. This data is used to identify students who would benefit from GT coursework, and by teachers to tailor instruction to meet student needs:</a:t>
            </a:r>
            <a:endParaRPr/>
          </a:p>
          <a:p>
            <a:pPr indent="-82550" lvl="0" marL="171450" rtl="0" algn="l">
              <a:spcBef>
                <a:spcPts val="0"/>
              </a:spcBef>
              <a:spcAft>
                <a:spcPts val="0"/>
              </a:spcAft>
              <a:buClr>
                <a:schemeClr val="dk1"/>
              </a:buClr>
              <a:buSzPts val="1400"/>
              <a:buFont typeface="Arial"/>
              <a:buNone/>
            </a:pPr>
            <a:r>
              <a:t/>
            </a:r>
            <a:endParaRPr b="0"/>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CogAT measures </a:t>
            </a:r>
            <a:r>
              <a:rPr b="1" i="0" lang="en-US" u="none" strike="noStrike">
                <a:solidFill>
                  <a:schemeClr val="dk1"/>
                </a:solidFill>
              </a:rPr>
              <a:t>learned reasoning </a:t>
            </a:r>
            <a:r>
              <a:rPr b="0" i="0" lang="en-US" u="none" strike="noStrike">
                <a:solidFill>
                  <a:schemeClr val="dk1"/>
                </a:solidFill>
              </a:rPr>
              <a:t>abilities. These include abilities developed through both in-school or out-of-school experiences.  Each of the three subtest areas make use of multiple test formats. This increases both the fairness and the validity of the scores. </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The </a:t>
            </a:r>
            <a:r>
              <a:rPr b="1" i="0" lang="en-US" u="none" strike="noStrike">
                <a:solidFill>
                  <a:schemeClr val="dk1"/>
                </a:solidFill>
              </a:rPr>
              <a:t>verbal</a:t>
            </a:r>
            <a:r>
              <a:rPr b="0" i="0" lang="en-US" u="none" strike="noStrike">
                <a:solidFill>
                  <a:schemeClr val="dk1"/>
                </a:solidFill>
              </a:rPr>
              <a:t> portion of the test measures flexibility, fluency, and adaptability in reasoning and solving verbal problems. These play an important role in reading comprehension, critical thinking, writing, and virtually all verbal learning tasks. </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The </a:t>
            </a:r>
            <a:r>
              <a:rPr b="1" i="0" lang="en-US" u="none" strike="noStrike">
                <a:solidFill>
                  <a:schemeClr val="dk1"/>
                </a:solidFill>
              </a:rPr>
              <a:t>quantitative</a:t>
            </a:r>
            <a:r>
              <a:rPr b="0" i="0" lang="en-US" u="none" strike="noStrike">
                <a:solidFill>
                  <a:schemeClr val="dk1"/>
                </a:solidFill>
              </a:rPr>
              <a:t> portion measures quantitative reasoning skills that are significantly related to problem solving in mathematics and other disciplines.</a:t>
            </a:r>
            <a:endParaRPr/>
          </a:p>
          <a:p>
            <a:pPr indent="-171450" lvl="0" marL="171450" rtl="0" algn="l">
              <a:spcBef>
                <a:spcPts val="0"/>
              </a:spcBef>
              <a:spcAft>
                <a:spcPts val="0"/>
              </a:spcAft>
              <a:buClr>
                <a:schemeClr val="dk1"/>
              </a:buClr>
              <a:buSzPts val="1400"/>
              <a:buFont typeface="Arial"/>
              <a:buChar char="•"/>
            </a:pPr>
            <a:r>
              <a:rPr b="0" i="0" lang="en-US" u="none" strike="noStrike">
                <a:solidFill>
                  <a:schemeClr val="dk1"/>
                </a:solidFill>
              </a:rPr>
              <a:t>The </a:t>
            </a:r>
            <a:r>
              <a:rPr b="1" i="0" lang="en-US" u="none" strike="noStrike">
                <a:solidFill>
                  <a:schemeClr val="dk1"/>
                </a:solidFill>
              </a:rPr>
              <a:t>nonverbal</a:t>
            </a:r>
            <a:r>
              <a:rPr b="0" i="0" lang="en-US" u="none" strike="noStrike">
                <a:solidFill>
                  <a:schemeClr val="dk1"/>
                </a:solidFill>
              </a:rPr>
              <a:t> portion measures a student’s ability to invent and implement strategies for solving novel problems. </a:t>
            </a:r>
            <a:endParaRPr>
              <a:solidFill>
                <a:schemeClr val="dk1"/>
              </a:solidFill>
            </a:endParaRPr>
          </a:p>
          <a:p>
            <a:pPr indent="-82550" lvl="0" marL="171450" rtl="0" algn="l">
              <a:spcBef>
                <a:spcPts val="0"/>
              </a:spcBef>
              <a:spcAft>
                <a:spcPts val="0"/>
              </a:spcAft>
              <a:buClr>
                <a:schemeClr val="dk1"/>
              </a:buClr>
              <a:buSzPts val="1400"/>
              <a:buFont typeface="Arial"/>
              <a:buNone/>
            </a:pPr>
            <a:r>
              <a:t/>
            </a:r>
            <a:endParaRPr sz="1000"/>
          </a:p>
          <a:p>
            <a:pPr indent="0" lvl="0" marL="0" rtl="0" algn="l">
              <a:lnSpc>
                <a:spcPct val="124285"/>
              </a:lnSpc>
              <a:spcBef>
                <a:spcPts val="0"/>
              </a:spcBef>
              <a:spcAft>
                <a:spcPts val="0"/>
              </a:spcAft>
              <a:buClr>
                <a:schemeClr val="dk1"/>
              </a:buClr>
              <a:buSzPts val="1400"/>
              <a:buFont typeface="Calibri"/>
              <a:buNone/>
            </a:pPr>
            <a:r>
              <a:rPr lang="en-US"/>
              <a:t>Results are mailed home with placement recommendations in the spring.</a:t>
            </a:r>
            <a:endParaRPr/>
          </a:p>
          <a:p>
            <a:pPr indent="0" lvl="0" marL="0" rtl="0" algn="l">
              <a:lnSpc>
                <a:spcPct val="124285"/>
              </a:lnSpc>
              <a:spcBef>
                <a:spcPts val="0"/>
              </a:spcBef>
              <a:spcAft>
                <a:spcPts val="0"/>
              </a:spcAft>
              <a:buClr>
                <a:schemeClr val="dk1"/>
              </a:buClr>
              <a:buSzPts val="1400"/>
              <a:buFont typeface="Calibri"/>
              <a:buNone/>
            </a:pPr>
            <a:r>
              <a:t/>
            </a:r>
            <a:endParaRPr b="0"/>
          </a:p>
          <a:p>
            <a:pPr indent="0" lvl="0" marL="0" rtl="0" algn="l">
              <a:lnSpc>
                <a:spcPct val="124285"/>
              </a:lnSpc>
              <a:spcBef>
                <a:spcPts val="0"/>
              </a:spcBef>
              <a:spcAft>
                <a:spcPts val="0"/>
              </a:spcAft>
              <a:buClr>
                <a:schemeClr val="dk1"/>
              </a:buClr>
              <a:buSzPts val="1400"/>
              <a:buFont typeface="Calibri"/>
              <a:buNone/>
            </a:pPr>
            <a:r>
              <a:t/>
            </a:r>
            <a:endParaRPr b="0"/>
          </a:p>
          <a:p>
            <a:pPr indent="0" lvl="1" marL="342900" rtl="0" algn="l">
              <a:lnSpc>
                <a:spcPct val="124285"/>
              </a:lnSpc>
              <a:spcBef>
                <a:spcPts val="0"/>
              </a:spcBef>
              <a:spcAft>
                <a:spcPts val="0"/>
              </a:spcAft>
              <a:buClr>
                <a:schemeClr val="dk1"/>
              </a:buClr>
              <a:buSzPts val="1400"/>
              <a:buFont typeface="Calibri"/>
              <a:buNone/>
            </a:pPr>
            <a:r>
              <a:t/>
            </a:r>
            <a:endParaRPr b="0"/>
          </a:p>
          <a:p>
            <a:pPr indent="0" lvl="0" marL="0" rtl="0" algn="l">
              <a:spcBef>
                <a:spcPts val="0"/>
              </a:spcBef>
              <a:spcAft>
                <a:spcPts val="0"/>
              </a:spcAft>
              <a:buClr>
                <a:schemeClr val="dk1"/>
              </a:buClr>
              <a:buSzPts val="1400"/>
              <a:buFont typeface="Calibri"/>
              <a:buNone/>
            </a:pPr>
            <a:r>
              <a:t/>
            </a:r>
            <a:endParaRPr/>
          </a:p>
        </p:txBody>
      </p:sp>
      <p:sp>
        <p:nvSpPr>
          <p:cNvPr id="409" name="Google Shape;40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0565505fb_0_26:notes"/>
          <p:cNvSpPr/>
          <p:nvPr>
            <p:ph idx="2" type="sldImg"/>
          </p:nvPr>
        </p:nvSpPr>
        <p:spPr>
          <a:xfrm>
            <a:off x="1108364" y="458788"/>
            <a:ext cx="4634400" cy="26067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0565505fb_0_26:notes"/>
          <p:cNvSpPr txBox="1"/>
          <p:nvPr>
            <p:ph idx="1" type="body"/>
          </p:nvPr>
        </p:nvSpPr>
        <p:spPr>
          <a:xfrm>
            <a:off x="457200" y="3297381"/>
            <a:ext cx="5985300" cy="5387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60565505fb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p19:notes"/>
          <p:cNvSpPr/>
          <p:nvPr>
            <p:ph idx="2" type="sldImg"/>
          </p:nvPr>
        </p:nvSpPr>
        <p:spPr>
          <a:xfrm>
            <a:off x="1257300" y="403225"/>
            <a:ext cx="4343400" cy="2443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19:notes"/>
          <p:cNvSpPr txBox="1"/>
          <p:nvPr>
            <p:ph idx="1" type="body"/>
          </p:nvPr>
        </p:nvSpPr>
        <p:spPr>
          <a:xfrm>
            <a:off x="457200" y="2978727"/>
            <a:ext cx="6054436" cy="598516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350"/>
              <a:t>MISA (Maryland Integrated Science Assessment)</a:t>
            </a:r>
            <a:r>
              <a:rPr lang="en-US" sz="1350"/>
              <a:t> is the standardized science assessment, developed and implemented by the Maryland State Department of Education (MSDE). </a:t>
            </a:r>
            <a:endParaRPr/>
          </a:p>
          <a:p>
            <a:pPr indent="0" lvl="0" marL="0" rtl="0" algn="l">
              <a:spcBef>
                <a:spcPts val="0"/>
              </a:spcBef>
              <a:spcAft>
                <a:spcPts val="0"/>
              </a:spcAft>
              <a:buNone/>
            </a:pPr>
            <a:r>
              <a:t/>
            </a:r>
            <a:endParaRPr sz="1350"/>
          </a:p>
          <a:p>
            <a:pPr indent="0" lvl="0" marL="0" rtl="0" algn="l">
              <a:spcBef>
                <a:spcPts val="0"/>
              </a:spcBef>
              <a:spcAft>
                <a:spcPts val="0"/>
              </a:spcAft>
              <a:buNone/>
            </a:pPr>
            <a:r>
              <a:rPr lang="en-US" sz="1350"/>
              <a:t>MISA is an online test and, like our science curriculum, is aligned to the Next Generation Science Standards (NGSS). MISA covers all science disciplines: Earth/Space science, Life Science,  Physical Science, and Engineering. </a:t>
            </a:r>
            <a:endParaRPr/>
          </a:p>
          <a:p>
            <a:pPr indent="0" lvl="0" marL="0" rtl="0" algn="l">
              <a:spcBef>
                <a:spcPts val="0"/>
              </a:spcBef>
              <a:spcAft>
                <a:spcPts val="0"/>
              </a:spcAft>
              <a:buNone/>
            </a:pPr>
            <a:r>
              <a:t/>
            </a:r>
            <a:endParaRPr sz="1350"/>
          </a:p>
          <a:p>
            <a:pPr indent="0" lvl="0" marL="0" rtl="0" algn="l">
              <a:spcBef>
                <a:spcPts val="0"/>
              </a:spcBef>
              <a:spcAft>
                <a:spcPts val="0"/>
              </a:spcAft>
              <a:buNone/>
            </a:pPr>
            <a:r>
              <a:rPr b="1" lang="en-US" sz="1350"/>
              <a:t>The Next Generation Science Standards (NGSS) </a:t>
            </a:r>
            <a:r>
              <a:rPr lang="en-US" sz="1350"/>
              <a:t>are critical for all students, beginning as early as prekindergarten. The NGSS provide consistency in science instruction while connecting tightly with mathematics and English Language Arts. </a:t>
            </a:r>
            <a:endParaRPr/>
          </a:p>
          <a:p>
            <a:pPr indent="0" lvl="0" marL="0" rtl="0" algn="l">
              <a:spcBef>
                <a:spcPts val="0"/>
              </a:spcBef>
              <a:spcAft>
                <a:spcPts val="0"/>
              </a:spcAft>
              <a:buNone/>
            </a:pPr>
            <a:r>
              <a:t/>
            </a:r>
            <a:endParaRPr sz="1350"/>
          </a:p>
          <a:p>
            <a:pPr indent="0" lvl="0" marL="0" rtl="0" algn="l">
              <a:spcBef>
                <a:spcPts val="0"/>
              </a:spcBef>
              <a:spcAft>
                <a:spcPts val="0"/>
              </a:spcAft>
              <a:buNone/>
            </a:pPr>
            <a:r>
              <a:rPr lang="en-US" sz="1350"/>
              <a:t>Students cannot simply read about science in order to learn science – they must </a:t>
            </a:r>
            <a:r>
              <a:rPr i="1" lang="en-US" sz="1350"/>
              <a:t>do </a:t>
            </a:r>
            <a:r>
              <a:rPr lang="en-US" sz="1350"/>
              <a:t>science. In an NGSS science classroom, students operate as student scientists under the skillful facilitation of their teacher. Participation in science enables students to apply their mathematics learning, and to read and communicate using evidence.  </a:t>
            </a:r>
            <a:endParaRPr/>
          </a:p>
          <a:p>
            <a:pPr indent="0" lvl="0" marL="0" rtl="0" algn="l">
              <a:spcBef>
                <a:spcPts val="0"/>
              </a:spcBef>
              <a:spcAft>
                <a:spcPts val="0"/>
              </a:spcAft>
              <a:buNone/>
            </a:pPr>
            <a:br>
              <a:rPr lang="en-US" sz="1350"/>
            </a:br>
            <a:r>
              <a:rPr lang="en-US" sz="1350"/>
              <a:t>Our goal is to ensure students are scientifically literate, rather than teaching them to pass a standardized test. Thus, the MISA test is not aligned to any unit of study or specific content to memorize. </a:t>
            </a:r>
            <a:endParaRPr/>
          </a:p>
          <a:p>
            <a:pPr indent="0" lvl="0" marL="0" rtl="0" algn="l">
              <a:spcBef>
                <a:spcPts val="0"/>
              </a:spcBef>
              <a:spcAft>
                <a:spcPts val="0"/>
              </a:spcAft>
              <a:buNone/>
            </a:pPr>
            <a:br>
              <a:rPr lang="en-US" sz="1350"/>
            </a:br>
            <a:r>
              <a:rPr lang="en-US" sz="1350"/>
              <a:t>For elementary students, MISA will take place in 5</a:t>
            </a:r>
            <a:r>
              <a:rPr baseline="30000" lang="en-US" sz="1350"/>
              <a:t>th</a:t>
            </a:r>
            <a:r>
              <a:rPr lang="en-US" sz="1350"/>
              <a:t> grade.  Students will take MISA again in 8th grade, and then in High School.</a:t>
            </a:r>
            <a:endParaRPr/>
          </a:p>
          <a:p>
            <a:pPr indent="0" lvl="0" marL="0" rtl="0" algn="l">
              <a:spcBef>
                <a:spcPts val="0"/>
              </a:spcBef>
              <a:spcAft>
                <a:spcPts val="0"/>
              </a:spcAft>
              <a:buNone/>
            </a:pPr>
            <a:r>
              <a:t/>
            </a:r>
            <a:endParaRPr sz="1350"/>
          </a:p>
          <a:p>
            <a:pPr indent="0" lvl="0" marL="0" marR="0" rtl="0" algn="l">
              <a:lnSpc>
                <a:spcPct val="100000"/>
              </a:lnSpc>
              <a:spcBef>
                <a:spcPts val="0"/>
              </a:spcBef>
              <a:spcAft>
                <a:spcPts val="0"/>
              </a:spcAft>
              <a:buClr>
                <a:schemeClr val="dk1"/>
              </a:buClr>
              <a:buSzPts val="1350"/>
              <a:buFont typeface="Calibri"/>
              <a:buNone/>
            </a:pPr>
            <a:r>
              <a:rPr lang="en-US" sz="1350"/>
              <a:t>You can find more information about the HCPSS science curriculum and the Next Generation Science Standards on our website: search for “NGSS” on www.hcpss.org.</a:t>
            </a:r>
            <a:endParaRPr sz="1350"/>
          </a:p>
          <a:p>
            <a:pPr indent="0" lvl="0" marL="0" rtl="0" algn="l">
              <a:spcBef>
                <a:spcPts val="0"/>
              </a:spcBef>
              <a:spcAft>
                <a:spcPts val="0"/>
              </a:spcAft>
              <a:buNone/>
            </a:pPr>
            <a:r>
              <a:t/>
            </a:r>
            <a:endParaRPr sz="1350"/>
          </a:p>
        </p:txBody>
      </p:sp>
      <p:sp>
        <p:nvSpPr>
          <p:cNvPr id="417" name="Google Shape;41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p20:notes"/>
          <p:cNvSpPr/>
          <p:nvPr>
            <p:ph idx="2" type="sldImg"/>
          </p:nvPr>
        </p:nvSpPr>
        <p:spPr>
          <a:xfrm>
            <a:off x="1319213" y="498475"/>
            <a:ext cx="4219575" cy="2373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20:notes"/>
          <p:cNvSpPr txBox="1"/>
          <p:nvPr>
            <p:ph idx="1" type="body"/>
          </p:nvPr>
        </p:nvSpPr>
        <p:spPr>
          <a:xfrm>
            <a:off x="436417" y="2978727"/>
            <a:ext cx="6089073" cy="5957455"/>
          </a:xfrm>
          <a:prstGeom prst="rect">
            <a:avLst/>
          </a:prstGeom>
          <a:noFill/>
          <a:ln>
            <a:noFill/>
          </a:ln>
        </p:spPr>
        <p:txBody>
          <a:bodyPr anchorCtr="0" anchor="t" bIns="45700" lIns="91425" spcFirstLastPara="1" rIns="91425" wrap="square" tIns="45700">
            <a:noAutofit/>
          </a:bodyPr>
          <a:lstStyle/>
          <a:p>
            <a:pPr indent="0" lvl="0" marL="0" rtl="0" algn="l">
              <a:lnSpc>
                <a:spcPct val="124285"/>
              </a:lnSpc>
              <a:spcBef>
                <a:spcPts val="0"/>
              </a:spcBef>
              <a:spcAft>
                <a:spcPts val="0"/>
              </a:spcAft>
              <a:buNone/>
            </a:pPr>
            <a:r>
              <a:rPr lang="en-US"/>
              <a:t>HCPSS offers online school menus through a website and mobile app by Nutrislice. </a:t>
            </a:r>
            <a:endParaRPr/>
          </a:p>
          <a:p>
            <a:pPr indent="0" lvl="0" marL="0" rtl="0" algn="l">
              <a:lnSpc>
                <a:spcPct val="124285"/>
              </a:lnSpc>
              <a:spcBef>
                <a:spcPts val="0"/>
              </a:spcBef>
              <a:spcAft>
                <a:spcPts val="0"/>
              </a:spcAft>
              <a:buNone/>
            </a:pPr>
            <a:r>
              <a:t/>
            </a:r>
            <a:endParaRPr/>
          </a:p>
          <a:p>
            <a:pPr indent="0" lvl="0" marL="0" rtl="0" algn="l">
              <a:lnSpc>
                <a:spcPct val="124285"/>
              </a:lnSpc>
              <a:spcBef>
                <a:spcPts val="0"/>
              </a:spcBef>
              <a:spcAft>
                <a:spcPts val="0"/>
              </a:spcAft>
              <a:buNone/>
            </a:pPr>
            <a:r>
              <a:rPr lang="en-US"/>
              <a:t>The interactive menus provide access to up-to-the-minute content anytime, anywhere.</a:t>
            </a:r>
            <a:endParaRPr/>
          </a:p>
          <a:p>
            <a:pPr indent="0" lvl="0" marL="0" rtl="0" algn="l">
              <a:lnSpc>
                <a:spcPct val="124285"/>
              </a:lnSpc>
              <a:spcBef>
                <a:spcPts val="0"/>
              </a:spcBef>
              <a:spcAft>
                <a:spcPts val="0"/>
              </a:spcAft>
              <a:buNone/>
            </a:pPr>
            <a:r>
              <a:t/>
            </a:r>
            <a:endParaRPr/>
          </a:p>
          <a:p>
            <a:pPr indent="0" lvl="0" marL="0" rtl="0" algn="l">
              <a:lnSpc>
                <a:spcPct val="124285"/>
              </a:lnSpc>
              <a:spcBef>
                <a:spcPts val="0"/>
              </a:spcBef>
              <a:spcAft>
                <a:spcPts val="0"/>
              </a:spcAft>
              <a:buNone/>
            </a:pPr>
            <a:r>
              <a:rPr lang="en-US"/>
              <a:t>The innovative school menu site features nutrition and allergen information for all Howard County school meal items, both breakfast and lunch, and includes:</a:t>
            </a:r>
            <a:endParaRPr/>
          </a:p>
          <a:p>
            <a:pPr indent="-171450" lvl="0" marL="171450" rtl="0" algn="l">
              <a:lnSpc>
                <a:spcPct val="124285"/>
              </a:lnSpc>
              <a:spcBef>
                <a:spcPts val="0"/>
              </a:spcBef>
              <a:spcAft>
                <a:spcPts val="0"/>
              </a:spcAft>
              <a:buClr>
                <a:schemeClr val="dk1"/>
              </a:buClr>
              <a:buSzPts val="1400"/>
              <a:buFont typeface="Arial"/>
              <a:buChar char="•"/>
            </a:pPr>
            <a:r>
              <a:rPr lang="en-US"/>
              <a:t>Carb counts</a:t>
            </a:r>
            <a:endParaRPr/>
          </a:p>
          <a:p>
            <a:pPr indent="-171450" lvl="0" marL="171450" rtl="0" algn="l">
              <a:lnSpc>
                <a:spcPct val="124285"/>
              </a:lnSpc>
              <a:spcBef>
                <a:spcPts val="0"/>
              </a:spcBef>
              <a:spcAft>
                <a:spcPts val="0"/>
              </a:spcAft>
              <a:buClr>
                <a:schemeClr val="dk1"/>
              </a:buClr>
              <a:buSzPts val="1400"/>
              <a:buFont typeface="Arial"/>
              <a:buChar char="•"/>
            </a:pPr>
            <a:r>
              <a:rPr lang="en-US"/>
              <a:t>Allergen filters</a:t>
            </a:r>
            <a:endParaRPr/>
          </a:p>
          <a:p>
            <a:pPr indent="-171450" lvl="0" marL="171450" rtl="0" algn="l">
              <a:lnSpc>
                <a:spcPct val="124285"/>
              </a:lnSpc>
              <a:spcBef>
                <a:spcPts val="0"/>
              </a:spcBef>
              <a:spcAft>
                <a:spcPts val="0"/>
              </a:spcAft>
              <a:buClr>
                <a:schemeClr val="dk1"/>
              </a:buClr>
              <a:buSzPts val="1400"/>
              <a:buFont typeface="Arial"/>
              <a:buChar char="•"/>
            </a:pPr>
            <a:r>
              <a:rPr lang="en-US"/>
              <a:t>Food descriptions and photos</a:t>
            </a:r>
            <a:endParaRPr/>
          </a:p>
          <a:p>
            <a:pPr indent="-171450" lvl="0" marL="171450" rtl="0" algn="l">
              <a:lnSpc>
                <a:spcPct val="124285"/>
              </a:lnSpc>
              <a:spcBef>
                <a:spcPts val="0"/>
              </a:spcBef>
              <a:spcAft>
                <a:spcPts val="0"/>
              </a:spcAft>
              <a:buClr>
                <a:schemeClr val="dk1"/>
              </a:buClr>
              <a:buSzPts val="1400"/>
              <a:buFont typeface="Arial"/>
              <a:buChar char="•"/>
            </a:pPr>
            <a:r>
              <a:rPr lang="en-US"/>
              <a:t>Menu item rating system</a:t>
            </a:r>
            <a:endParaRPr/>
          </a:p>
          <a:p>
            <a:pPr indent="-171450" lvl="0" marL="171450" rtl="0" algn="l">
              <a:lnSpc>
                <a:spcPct val="124285"/>
              </a:lnSpc>
              <a:spcBef>
                <a:spcPts val="0"/>
              </a:spcBef>
              <a:spcAft>
                <a:spcPts val="0"/>
              </a:spcAft>
              <a:buClr>
                <a:schemeClr val="dk1"/>
              </a:buClr>
              <a:buSzPts val="1400"/>
              <a:buFont typeface="Arial"/>
              <a:buChar char="•"/>
            </a:pPr>
            <a:r>
              <a:rPr lang="en-US"/>
              <a:t>Links to MySchoolBucks pre-payment options</a:t>
            </a:r>
            <a:endParaRPr/>
          </a:p>
          <a:p>
            <a:pPr indent="-171450" lvl="0" marL="171450" rtl="0" algn="l">
              <a:lnSpc>
                <a:spcPct val="124285"/>
              </a:lnSpc>
              <a:spcBef>
                <a:spcPts val="0"/>
              </a:spcBef>
              <a:spcAft>
                <a:spcPts val="0"/>
              </a:spcAft>
              <a:buClr>
                <a:schemeClr val="dk1"/>
              </a:buClr>
              <a:buSzPts val="1400"/>
              <a:buFont typeface="Arial"/>
              <a:buChar char="•"/>
            </a:pPr>
            <a:r>
              <a:rPr lang="en-US"/>
              <a:t>Monthly menu email subscription sign-up</a:t>
            </a:r>
            <a:endParaRPr/>
          </a:p>
          <a:p>
            <a:pPr indent="-171450" lvl="0" marL="171450" rtl="0" algn="l">
              <a:lnSpc>
                <a:spcPct val="124285"/>
              </a:lnSpc>
              <a:spcBef>
                <a:spcPts val="0"/>
              </a:spcBef>
              <a:spcAft>
                <a:spcPts val="0"/>
              </a:spcAft>
              <a:buClr>
                <a:schemeClr val="dk1"/>
              </a:buClr>
              <a:buSzPts val="1400"/>
              <a:buFont typeface="Arial"/>
              <a:buChar char="•"/>
            </a:pPr>
            <a:r>
              <a:rPr lang="en-US"/>
              <a:t>And more</a:t>
            </a:r>
            <a:endParaRPr/>
          </a:p>
          <a:p>
            <a:pPr indent="0" lvl="0" marL="0" rtl="0" algn="l">
              <a:lnSpc>
                <a:spcPct val="124285"/>
              </a:lnSpc>
              <a:spcBef>
                <a:spcPts val="0"/>
              </a:spcBef>
              <a:spcAft>
                <a:spcPts val="0"/>
              </a:spcAft>
              <a:buNone/>
            </a:pPr>
            <a:r>
              <a:t/>
            </a:r>
            <a:endParaRPr/>
          </a:p>
          <a:p>
            <a:pPr indent="0" lvl="0" marL="0" marR="0" rtl="0" algn="l">
              <a:lnSpc>
                <a:spcPct val="124285"/>
              </a:lnSpc>
              <a:spcBef>
                <a:spcPts val="0"/>
              </a:spcBef>
              <a:spcAft>
                <a:spcPts val="0"/>
              </a:spcAft>
              <a:buClr>
                <a:schemeClr val="dk1"/>
              </a:buClr>
              <a:buSzPts val="1400"/>
              <a:buFont typeface="Calibri"/>
              <a:buNone/>
            </a:pPr>
            <a:r>
              <a:rPr lang="en-US"/>
              <a:t>Menus are available in several languages: English, Spanish, Korean, Chinese, and French.</a:t>
            </a:r>
            <a:endParaRPr/>
          </a:p>
          <a:p>
            <a:pPr indent="0" lvl="0" marL="0" rtl="0" algn="l">
              <a:lnSpc>
                <a:spcPct val="124285"/>
              </a:lnSpc>
              <a:spcBef>
                <a:spcPts val="0"/>
              </a:spcBef>
              <a:spcAft>
                <a:spcPts val="0"/>
              </a:spcAft>
              <a:buNone/>
            </a:pPr>
            <a:r>
              <a:t/>
            </a:r>
            <a:endParaRPr/>
          </a:p>
          <a:p>
            <a:pPr indent="0" lvl="0" marL="0" rtl="0" algn="l">
              <a:lnSpc>
                <a:spcPct val="124285"/>
              </a:lnSpc>
              <a:spcBef>
                <a:spcPts val="0"/>
              </a:spcBef>
              <a:spcAft>
                <a:spcPts val="0"/>
              </a:spcAft>
              <a:buNone/>
            </a:pPr>
            <a:r>
              <a:rPr lang="en-US"/>
              <a:t>Options for using the interactive menus:</a:t>
            </a:r>
            <a:endParaRPr/>
          </a:p>
          <a:p>
            <a:pPr indent="-171450" lvl="0" marL="171450" rtl="0" algn="l">
              <a:lnSpc>
                <a:spcPct val="124285"/>
              </a:lnSpc>
              <a:spcBef>
                <a:spcPts val="0"/>
              </a:spcBef>
              <a:spcAft>
                <a:spcPts val="0"/>
              </a:spcAft>
              <a:buClr>
                <a:schemeClr val="dk1"/>
              </a:buClr>
              <a:buSzPts val="1400"/>
              <a:buFont typeface="Arial"/>
              <a:buChar char="•"/>
            </a:pPr>
            <a:r>
              <a:rPr lang="en-US"/>
              <a:t>Online: hcpss.nutrislice.com</a:t>
            </a:r>
            <a:endParaRPr/>
          </a:p>
          <a:p>
            <a:pPr indent="-171450" lvl="0" marL="171450" rtl="0" algn="l">
              <a:lnSpc>
                <a:spcPct val="124285"/>
              </a:lnSpc>
              <a:spcBef>
                <a:spcPts val="0"/>
              </a:spcBef>
              <a:spcAft>
                <a:spcPts val="0"/>
              </a:spcAft>
              <a:buClr>
                <a:schemeClr val="dk1"/>
              </a:buClr>
              <a:buSzPts val="1400"/>
              <a:buFont typeface="Arial"/>
              <a:buChar char="•"/>
            </a:pPr>
            <a:r>
              <a:rPr lang="en-US"/>
              <a:t>Download the free app, “School Lunch by Nutrislice,” in the Google Play or App stores. </a:t>
            </a:r>
            <a:endParaRPr/>
          </a:p>
          <a:p>
            <a:pPr indent="-171450" lvl="0" marL="171450" rtl="0" algn="l">
              <a:lnSpc>
                <a:spcPct val="124285"/>
              </a:lnSpc>
              <a:spcBef>
                <a:spcPts val="0"/>
              </a:spcBef>
              <a:spcAft>
                <a:spcPts val="0"/>
              </a:spcAft>
              <a:buClr>
                <a:schemeClr val="dk1"/>
              </a:buClr>
              <a:buSzPts val="1400"/>
              <a:buFont typeface="Arial"/>
              <a:buChar char="•"/>
            </a:pPr>
            <a:r>
              <a:rPr lang="en-US"/>
              <a:t>Select the “Menus” icon on the HCPSS mobile app</a:t>
            </a:r>
            <a:endParaRPr/>
          </a:p>
          <a:p>
            <a:pPr indent="0" lvl="0" marL="0" rtl="0" algn="l">
              <a:lnSpc>
                <a:spcPct val="124285"/>
              </a:lnSpc>
              <a:spcBef>
                <a:spcPts val="0"/>
              </a:spcBef>
              <a:spcAft>
                <a:spcPts val="0"/>
              </a:spcAft>
              <a:buNone/>
            </a:pPr>
            <a:r>
              <a:t/>
            </a:r>
            <a:endParaRPr/>
          </a:p>
          <a:p>
            <a:pPr indent="0" lvl="0" marL="0" marR="0" rtl="0" algn="l">
              <a:lnSpc>
                <a:spcPct val="124285"/>
              </a:lnSpc>
              <a:spcBef>
                <a:spcPts val="0"/>
              </a:spcBef>
              <a:spcAft>
                <a:spcPts val="0"/>
              </a:spcAft>
              <a:buClr>
                <a:schemeClr val="dk1"/>
              </a:buClr>
              <a:buSzPts val="1400"/>
              <a:buFont typeface="Calibri"/>
              <a:buNone/>
            </a:pPr>
            <a:r>
              <a:rPr lang="en-US"/>
              <a:t>Pick up the “Food and Nutrition Services” handout for more information about school meals, our Point of Sale system, and more. </a:t>
            </a:r>
            <a:endParaRPr/>
          </a:p>
          <a:p>
            <a:pPr indent="0" lvl="0" marL="0" rtl="0" algn="l">
              <a:lnSpc>
                <a:spcPct val="124285"/>
              </a:lnSpc>
              <a:spcBef>
                <a:spcPts val="0"/>
              </a:spcBef>
              <a:spcAft>
                <a:spcPts val="0"/>
              </a:spcAft>
              <a:buNone/>
            </a:pPr>
            <a:r>
              <a:t/>
            </a:r>
            <a:endParaRPr/>
          </a:p>
          <a:p>
            <a:pPr indent="0" lvl="0" marL="0" rtl="0" algn="l">
              <a:spcBef>
                <a:spcPts val="0"/>
              </a:spcBef>
              <a:spcAft>
                <a:spcPts val="0"/>
              </a:spcAft>
              <a:buNone/>
            </a:pPr>
            <a:r>
              <a:t/>
            </a:r>
            <a:endParaRPr/>
          </a:p>
        </p:txBody>
      </p:sp>
      <p:sp>
        <p:nvSpPr>
          <p:cNvPr id="426" name="Google Shape;42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21:notes"/>
          <p:cNvSpPr/>
          <p:nvPr>
            <p:ph idx="2" type="sldImg"/>
          </p:nvPr>
        </p:nvSpPr>
        <p:spPr>
          <a:xfrm>
            <a:off x="1108075" y="458788"/>
            <a:ext cx="4633913" cy="2606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21:notes"/>
          <p:cNvSpPr txBox="1"/>
          <p:nvPr>
            <p:ph idx="1" type="body"/>
          </p:nvPr>
        </p:nvSpPr>
        <p:spPr>
          <a:xfrm>
            <a:off x="346363" y="3308711"/>
            <a:ext cx="6165273" cy="56233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HCPSS participates in the National School Lunch and Breakfast Programs.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Free and Reduced Price Meals program (FARMs) helps many families save money in many ways including </a:t>
            </a:r>
            <a:r>
              <a:rPr b="1" lang="en-US" sz="1400"/>
              <a:t>free or lower prices </a:t>
            </a:r>
            <a:r>
              <a:rPr lang="en-US" sz="1400"/>
              <a:t>for:</a:t>
            </a:r>
            <a:endParaRPr/>
          </a:p>
          <a:p>
            <a:pPr indent="-285750" lvl="2" marL="971550" rtl="0" algn="l">
              <a:spcBef>
                <a:spcPts val="600"/>
              </a:spcBef>
              <a:spcAft>
                <a:spcPts val="0"/>
              </a:spcAft>
              <a:buClr>
                <a:schemeClr val="dk1"/>
              </a:buClr>
              <a:buSzPts val="1400"/>
              <a:buFont typeface="Arial"/>
              <a:buChar char="•"/>
            </a:pPr>
            <a:r>
              <a:rPr lang="en-US" sz="1400"/>
              <a:t>School breakfast and lunch</a:t>
            </a:r>
            <a:endParaRPr/>
          </a:p>
          <a:p>
            <a:pPr indent="-285750" lvl="2" marL="971550" rtl="0" algn="l">
              <a:spcBef>
                <a:spcPts val="600"/>
              </a:spcBef>
              <a:spcAft>
                <a:spcPts val="0"/>
              </a:spcAft>
              <a:buClr>
                <a:schemeClr val="dk1"/>
              </a:buClr>
              <a:buSzPts val="1400"/>
              <a:buFont typeface="Arial"/>
              <a:buChar char="•"/>
            </a:pPr>
            <a:r>
              <a:rPr lang="en-US" sz="1400"/>
              <a:t>HCC tuition</a:t>
            </a:r>
            <a:endParaRPr/>
          </a:p>
          <a:p>
            <a:pPr indent="-285750" lvl="2" marL="971550" rtl="0" algn="l">
              <a:spcBef>
                <a:spcPts val="600"/>
              </a:spcBef>
              <a:spcAft>
                <a:spcPts val="0"/>
              </a:spcAft>
              <a:buClr>
                <a:schemeClr val="dk1"/>
              </a:buClr>
              <a:buSzPts val="1400"/>
              <a:buFont typeface="Arial"/>
              <a:buChar char="•"/>
            </a:pPr>
            <a:r>
              <a:rPr lang="en-US" sz="1400"/>
              <a:t>SAT, ACT and AP exam fees</a:t>
            </a:r>
            <a:endParaRPr/>
          </a:p>
          <a:p>
            <a:pPr indent="-285750" lvl="2" marL="971550" rtl="0" algn="l">
              <a:spcBef>
                <a:spcPts val="600"/>
              </a:spcBef>
              <a:spcAft>
                <a:spcPts val="0"/>
              </a:spcAft>
              <a:buClr>
                <a:schemeClr val="dk1"/>
              </a:buClr>
              <a:buSzPts val="1400"/>
              <a:buFont typeface="Arial"/>
              <a:buChar char="•"/>
            </a:pPr>
            <a:r>
              <a:rPr lang="en-US" sz="1400"/>
              <a:t>Camps, sports and child care</a:t>
            </a:r>
            <a:endParaRPr/>
          </a:p>
          <a:p>
            <a:pPr indent="-285750" lvl="2" marL="971550" rtl="0" algn="l">
              <a:spcBef>
                <a:spcPts val="600"/>
              </a:spcBef>
              <a:spcAft>
                <a:spcPts val="0"/>
              </a:spcAft>
              <a:buClr>
                <a:schemeClr val="dk1"/>
              </a:buClr>
              <a:buSzPts val="1400"/>
              <a:buFont typeface="Arial"/>
              <a:buChar char="•"/>
            </a:pPr>
            <a:r>
              <a:rPr lang="en-US" sz="1400"/>
              <a:t>And many other programs and services</a:t>
            </a:r>
            <a:endParaRPr sz="1400"/>
          </a:p>
          <a:p>
            <a:pPr indent="0" lvl="0" marL="0" rtl="0" algn="l">
              <a:spcBef>
                <a:spcPts val="60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FARMs enrollment is confidential. Students whose families are in the program are not identified in any way.</a:t>
            </a:r>
            <a:endParaRPr/>
          </a:p>
          <a:p>
            <a:pPr indent="0" lvl="0" marL="0" marR="0" rtl="0" algn="l">
              <a:lnSpc>
                <a:spcPct val="100000"/>
              </a:lnSpc>
              <a:spcBef>
                <a:spcPts val="0"/>
              </a:spcBef>
              <a:spcAft>
                <a:spcPts val="0"/>
              </a:spcAft>
              <a:buClr>
                <a:schemeClr val="dk1"/>
              </a:buClr>
              <a:buSzPts val="1400"/>
              <a:buFont typeface="Arial"/>
              <a:buNone/>
            </a:pPr>
            <a:r>
              <a:rPr lang="en-US"/>
              <a:t>Qualification is based on family size and income.</a:t>
            </a:r>
            <a:endParaRPr/>
          </a:p>
          <a:p>
            <a:pPr indent="0" lvl="0" marL="0" marR="0" rtl="0" algn="l">
              <a:lnSpc>
                <a:spcPct val="100000"/>
              </a:lnSpc>
              <a:spcBef>
                <a:spcPts val="0"/>
              </a:spcBef>
              <a:spcAft>
                <a:spcPts val="0"/>
              </a:spcAft>
              <a:buClr>
                <a:schemeClr val="dk1"/>
              </a:buClr>
              <a:buSzPts val="1400"/>
              <a:buFont typeface="Arial"/>
              <a:buNone/>
            </a:pPr>
            <a:r>
              <a:rPr lang="en-US"/>
              <a:t>Go to www.hcpss.org/farms for more information, to see if you qualify, and to apply.</a:t>
            </a:r>
            <a:endParaRPr/>
          </a:p>
          <a:p>
            <a:pPr indent="0" lvl="0" marL="0" marR="0" rtl="0" algn="l">
              <a:lnSpc>
                <a:spcPct val="100000"/>
              </a:lnSpc>
              <a:spcBef>
                <a:spcPts val="0"/>
              </a:spcBef>
              <a:spcAft>
                <a:spcPts val="0"/>
              </a:spcAft>
              <a:buClr>
                <a:schemeClr val="dk1"/>
              </a:buClr>
              <a:buSzPts val="1400"/>
              <a:buFont typeface="Arial"/>
              <a:buNone/>
            </a:pPr>
            <a:r>
              <a:t/>
            </a:r>
            <a:endParaRPr/>
          </a:p>
          <a:p>
            <a:pPr indent="0" lvl="0" marL="0" marR="0" rtl="0" algn="l">
              <a:lnSpc>
                <a:spcPct val="100000"/>
              </a:lnSpc>
              <a:spcBef>
                <a:spcPts val="0"/>
              </a:spcBef>
              <a:spcAft>
                <a:spcPts val="0"/>
              </a:spcAft>
              <a:buClr>
                <a:schemeClr val="dk1"/>
              </a:buClr>
              <a:buSzPts val="1400"/>
              <a:buFont typeface="Arial"/>
              <a:buNone/>
            </a:pPr>
            <a:r>
              <a:rPr lang="en-US"/>
              <a:t>Pick up the “Food and Nutrition Services” handout for more information about FARMs, school meals, our Point of Sale system, and more. </a:t>
            </a:r>
            <a:endParaRPr/>
          </a:p>
          <a:p>
            <a:pPr indent="0" lvl="0" marL="0" rtl="0" algn="l">
              <a:spcBef>
                <a:spcPts val="0"/>
              </a:spcBef>
              <a:spcAft>
                <a:spcPts val="0"/>
              </a:spcAft>
              <a:buClr>
                <a:schemeClr val="dk1"/>
              </a:buClr>
              <a:buSzPts val="1400"/>
              <a:buFont typeface="Arial"/>
              <a:buNone/>
            </a:pPr>
            <a:r>
              <a:t/>
            </a:r>
            <a:endParaRPr/>
          </a:p>
        </p:txBody>
      </p:sp>
      <p:sp>
        <p:nvSpPr>
          <p:cNvPr id="438" name="Google Shape;43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22:notes"/>
          <p:cNvSpPr/>
          <p:nvPr>
            <p:ph idx="2" type="sldImg"/>
          </p:nvPr>
        </p:nvSpPr>
        <p:spPr>
          <a:xfrm>
            <a:off x="1319213" y="498475"/>
            <a:ext cx="4219575" cy="2373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22:notes"/>
          <p:cNvSpPr txBox="1"/>
          <p:nvPr>
            <p:ph idx="1" type="body"/>
          </p:nvPr>
        </p:nvSpPr>
        <p:spPr>
          <a:xfrm>
            <a:off x="457200" y="3006437"/>
            <a:ext cx="5985164" cy="567877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HCPSS permits students to bring personal technology devices to school for instructional or personal use, under the discretion of school administrators and teachers.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400"/>
              <a:buFont typeface="Calibri"/>
              <a:buNone/>
            </a:pPr>
            <a:r>
              <a:rPr b="1" lang="en-US"/>
              <a:t>Students will never be required or expected to bring a personal device to school. </a:t>
            </a:r>
            <a:r>
              <a:rPr lang="en-US"/>
              <a:t>When an instructional activity is planned that needs access to individual technology, devices will be provided for use by students who do not have their own technology.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The rules for [this school] regarding student use of personal technology use during class transitions, lunch and special events are __[specific rules to be completed by principal]__.</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400"/>
              <a:buFont typeface="Calibri"/>
              <a:buNone/>
            </a:pPr>
            <a:r>
              <a:rPr lang="en-US"/>
              <a:t>Students, with parent/guardian permission, assume full responsibility for their devices including safety, security and maintenance. You can find details on student and parent expectations for personal technology on the HCPSS website: www.hcpss.org.</a:t>
            </a:r>
            <a:endParaRPr/>
          </a:p>
          <a:p>
            <a:pPr indent="0" lvl="0" marL="0" rtl="0" algn="l">
              <a:spcBef>
                <a:spcPts val="0"/>
              </a:spcBef>
              <a:spcAft>
                <a:spcPts val="0"/>
              </a:spcAft>
              <a:buNone/>
            </a:pPr>
            <a:r>
              <a:t/>
            </a:r>
            <a:endParaRPr/>
          </a:p>
        </p:txBody>
      </p:sp>
      <p:sp>
        <p:nvSpPr>
          <p:cNvPr id="451" name="Google Shape;45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p23:notes"/>
          <p:cNvSpPr/>
          <p:nvPr>
            <p:ph idx="2" type="sldImg"/>
          </p:nvPr>
        </p:nvSpPr>
        <p:spPr>
          <a:xfrm>
            <a:off x="1108364" y="458788"/>
            <a:ext cx="4634345" cy="260681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23:notes"/>
          <p:cNvSpPr txBox="1"/>
          <p:nvPr>
            <p:ph idx="1" type="body"/>
          </p:nvPr>
        </p:nvSpPr>
        <p:spPr>
          <a:xfrm>
            <a:off x="457200" y="3297381"/>
            <a:ext cx="5971309" cy="5084619"/>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a:t>What Your Child Will Learn guides </a:t>
            </a:r>
            <a:r>
              <a:rPr lang="en-US">
                <a:solidFill>
                  <a:schemeClr val="dk1"/>
                </a:solidFill>
              </a:rPr>
              <a:t>provide an </a:t>
            </a:r>
            <a:r>
              <a:rPr lang="en-US"/>
              <a:t>overview of</a:t>
            </a:r>
            <a:r>
              <a:rPr lang="en-US">
                <a:solidFill>
                  <a:schemeClr val="dk1"/>
                </a:solidFill>
              </a:rPr>
              <a:t> the instructional program for your child’s grade, as well as </a:t>
            </a:r>
            <a:r>
              <a:rPr lang="en-US"/>
              <a:t>student goals and expectations</a:t>
            </a:r>
            <a:r>
              <a:rPr lang="en-US">
                <a:solidFill>
                  <a:schemeClr val="dk1"/>
                </a:solidFill>
              </a:rPr>
              <a:t>. The guides include information to help parents monitor and support their child’s progress during the school year.</a:t>
            </a:r>
            <a:r>
              <a:rPr lang="en-US"/>
              <a:t>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US"/>
              <a:t>Individual guides are provided for each grade level. The guide identifies the content covered in each curriculum area, categorized by subject, e.g., Language Arts, Science, etc.</a:t>
            </a:r>
            <a:endParaRPr/>
          </a:p>
          <a:p>
            <a:pPr indent="0" lvl="0" marL="0" rtl="0" algn="l">
              <a:lnSpc>
                <a:spcPct val="150000"/>
              </a:lnSpc>
              <a:spcBef>
                <a:spcPts val="0"/>
              </a:spcBef>
              <a:spcAft>
                <a:spcPts val="0"/>
              </a:spcAft>
              <a:buNone/>
            </a:pPr>
            <a:r>
              <a:t/>
            </a:r>
            <a:endParaRPr/>
          </a:p>
          <a:p>
            <a:pPr indent="0" lvl="0" marL="0" marR="0" rtl="0" algn="l">
              <a:lnSpc>
                <a:spcPct val="150000"/>
              </a:lnSpc>
              <a:spcBef>
                <a:spcPts val="0"/>
              </a:spcBef>
              <a:spcAft>
                <a:spcPts val="0"/>
              </a:spcAft>
              <a:buClr>
                <a:schemeClr val="dk1"/>
              </a:buClr>
              <a:buSzPts val="1400"/>
              <a:buFont typeface="Calibri"/>
              <a:buNone/>
            </a:pPr>
            <a:r>
              <a:rPr lang="en-US"/>
              <a:t>Find the guides online in Canvas.  (The guides are available online only; print versions are no longer distributed.) </a:t>
            </a:r>
            <a:endParaRPr/>
          </a:p>
          <a:p>
            <a:pPr indent="0" lvl="0" marL="0" marR="0" rtl="0" algn="l">
              <a:lnSpc>
                <a:spcPct val="150000"/>
              </a:lnSpc>
              <a:spcBef>
                <a:spcPts val="0"/>
              </a:spcBef>
              <a:spcAft>
                <a:spcPts val="0"/>
              </a:spcAft>
              <a:buClr>
                <a:schemeClr val="dk1"/>
              </a:buClr>
              <a:buSzPts val="1400"/>
              <a:buFont typeface="Calibri"/>
              <a:buNone/>
            </a:pPr>
            <a:r>
              <a:t/>
            </a:r>
            <a:endParaRPr/>
          </a:p>
          <a:p>
            <a:pPr indent="0" lvl="0" marL="0" marR="0" rtl="0" algn="l">
              <a:lnSpc>
                <a:spcPct val="150000"/>
              </a:lnSpc>
              <a:spcBef>
                <a:spcPts val="0"/>
              </a:spcBef>
              <a:spcAft>
                <a:spcPts val="0"/>
              </a:spcAft>
              <a:buClr>
                <a:schemeClr val="dk1"/>
              </a:buClr>
              <a:buSzPts val="1400"/>
              <a:buFont typeface="Calibri"/>
              <a:buNone/>
            </a:pPr>
            <a:r>
              <a:rPr lang="en-US"/>
              <a:t>The guides provide general information about curriculum content. Specific student programs may differ, depending on instructional needs.</a:t>
            </a:r>
            <a:endParaRPr>
              <a:solidFill>
                <a:schemeClr val="dk1"/>
              </a:solidFill>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spcBef>
                <a:spcPts val="0"/>
              </a:spcBef>
              <a:spcAft>
                <a:spcPts val="0"/>
              </a:spcAft>
              <a:buNone/>
            </a:pPr>
            <a:r>
              <a:t/>
            </a:r>
            <a:endParaRPr/>
          </a:p>
        </p:txBody>
      </p:sp>
      <p:sp>
        <p:nvSpPr>
          <p:cNvPr id="460" name="Google Shape;46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60517333b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60517333bb_3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Welcome from the PTA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Recognize Eileen Dietz:</a:t>
            </a:r>
            <a:endParaRPr/>
          </a:p>
          <a:p>
            <a:pPr indent="-317500" lvl="0" marL="457200" rtl="0" algn="l">
              <a:spcBef>
                <a:spcPts val="0"/>
              </a:spcBef>
              <a:spcAft>
                <a:spcPts val="0"/>
              </a:spcAft>
              <a:buSzPts val="1400"/>
              <a:buChar char="-"/>
            </a:pPr>
            <a:r>
              <a:rPr lang="en-US"/>
              <a:t>Steward of the organization</a:t>
            </a:r>
            <a:endParaRPr/>
          </a:p>
          <a:p>
            <a:pPr indent="-317500" lvl="0" marL="457200" rtl="0" algn="l">
              <a:spcBef>
                <a:spcPts val="0"/>
              </a:spcBef>
              <a:spcAft>
                <a:spcPts val="0"/>
              </a:spcAft>
              <a:buSzPts val="1400"/>
              <a:buChar char="-"/>
            </a:pPr>
            <a:r>
              <a:rPr lang="en-US"/>
              <a:t>President for three years</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Parent Volunteers, PTA Leadership</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60517333bb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60517333bb_3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arenR"/>
            </a:pPr>
            <a:r>
              <a:rPr b="1" lang="en-US"/>
              <a:t>Membership.</a:t>
            </a:r>
            <a:r>
              <a:rPr lang="en-US"/>
              <a:t>  We need you to support the PTA.  With your membership ($20) and any additional donations you’d like to make at this time.</a:t>
            </a:r>
            <a:endParaRPr/>
          </a:p>
          <a:p>
            <a:pPr indent="0" lvl="0" marL="457200" rtl="0" algn="l">
              <a:spcBef>
                <a:spcPts val="0"/>
              </a:spcBef>
              <a:spcAft>
                <a:spcPts val="0"/>
              </a:spcAft>
              <a:buNone/>
            </a:pPr>
            <a:r>
              <a:rPr lang="en-US"/>
              <a:t>We understand that many of your have complex schedules and may not be able to volunteer.  If you can give more, please do.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arenR"/>
            </a:pPr>
            <a:r>
              <a:rPr b="1" lang="en-US"/>
              <a:t>Bushy Bear Dash.</a:t>
            </a:r>
            <a:r>
              <a:rPr lang="en-US"/>
              <a:t>  I need you to generously support the Bushy Bear Dash fundraiser.  This is our biggest fundraiser of the year.  We spend about $120 per child each year.  BUT, we can only do that if we meet our fundraising goal.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Before you leave tonight, please stop by our the PTA table.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60517333bb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60517333bb_3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g60565505fb_6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60565505fb_6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g60565505fb_0_19:notes"/>
          <p:cNvSpPr/>
          <p:nvPr>
            <p:ph idx="2" type="sldImg"/>
          </p:nvPr>
        </p:nvSpPr>
        <p:spPr>
          <a:xfrm>
            <a:off x="1108364" y="458788"/>
            <a:ext cx="4634400" cy="26067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60565505fb_0_19:notes"/>
          <p:cNvSpPr txBox="1"/>
          <p:nvPr>
            <p:ph idx="1" type="body"/>
          </p:nvPr>
        </p:nvSpPr>
        <p:spPr>
          <a:xfrm>
            <a:off x="457200" y="3297381"/>
            <a:ext cx="5985300" cy="5387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g60565505fb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2:notes"/>
          <p:cNvSpPr/>
          <p:nvPr>
            <p:ph idx="2" type="sldImg"/>
          </p:nvPr>
        </p:nvSpPr>
        <p:spPr>
          <a:xfrm>
            <a:off x="1092587" y="438150"/>
            <a:ext cx="4672826"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2:notes"/>
          <p:cNvSpPr txBox="1"/>
          <p:nvPr>
            <p:ph idx="1" type="body"/>
          </p:nvPr>
        </p:nvSpPr>
        <p:spPr>
          <a:xfrm>
            <a:off x="342901" y="3186544"/>
            <a:ext cx="6334990" cy="55972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50"/>
              <a:buFont typeface="Calibri"/>
              <a:buNone/>
            </a:pPr>
            <a:r>
              <a:rPr lang="en-US" sz="1400"/>
              <a:t>Superintendent Michael Martirano has established </a:t>
            </a:r>
            <a:r>
              <a:rPr b="0" i="0" lang="en-US" sz="1400" u="none" cap="none" strike="noStrike">
                <a:solidFill>
                  <a:schemeClr val="dk1"/>
                </a:solidFill>
                <a:latin typeface="Calibri"/>
                <a:ea typeface="Calibri"/>
                <a:cs typeface="Calibri"/>
                <a:sym typeface="Calibri"/>
              </a:rPr>
              <a:t>a bold Strategic Call to Action to guide our school system. “Learning and Leading with Equity” is a strategic plan for building an instructional program to enable every student to reach their greatest potential.</a:t>
            </a:r>
            <a:endParaRPr/>
          </a:p>
          <a:p>
            <a:pPr indent="0" lvl="0" marL="0" marR="0" rtl="0" algn="l">
              <a:spcBef>
                <a:spcPts val="0"/>
              </a:spcBef>
              <a:spcAft>
                <a:spcPts val="0"/>
              </a:spcAft>
              <a:buClr>
                <a:schemeClr val="dk1"/>
              </a:buClr>
              <a:buSzPts val="35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HCPSS is focusing our resources and priorities to make certain that every child graduates from high school and is prepared for the world of work and ready to enter college.</a:t>
            </a:r>
            <a:endParaRPr/>
          </a:p>
          <a:p>
            <a:pPr indent="0" lvl="0" marL="0" marR="0" rtl="0" algn="l">
              <a:spcBef>
                <a:spcPts val="0"/>
              </a:spcBef>
              <a:spcAft>
                <a:spcPts val="0"/>
              </a:spcAft>
              <a:buClr>
                <a:schemeClr val="dk1"/>
              </a:buClr>
              <a:buSzPts val="35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The Strategic Call to Action embodies four commitments to each student, staff member, parent, and community member:</a:t>
            </a:r>
            <a:endParaRPr/>
          </a:p>
          <a:p>
            <a:pPr indent="-171450" lvl="0" marL="274320" rtl="0" algn="l">
              <a:spcBef>
                <a:spcPts val="0"/>
              </a:spcBef>
              <a:spcAft>
                <a:spcPts val="0"/>
              </a:spcAft>
              <a:buClr>
                <a:schemeClr val="dk1"/>
              </a:buClr>
              <a:buSzPts val="1400"/>
              <a:buFont typeface="Arial"/>
              <a:buChar char="•"/>
            </a:pPr>
            <a:r>
              <a:rPr lang="en-US">
                <a:solidFill>
                  <a:schemeClr val="dk1"/>
                </a:solidFill>
              </a:rPr>
              <a:t>We </a:t>
            </a:r>
            <a:r>
              <a:rPr b="1" lang="en-US">
                <a:solidFill>
                  <a:schemeClr val="dk1"/>
                </a:solidFill>
              </a:rPr>
              <a:t>VALUE</a:t>
            </a:r>
            <a:r>
              <a:rPr lang="en-US">
                <a:solidFill>
                  <a:schemeClr val="dk1"/>
                </a:solidFill>
              </a:rPr>
              <a:t> every stakeholder, whether student, employee, parent, or community member. </a:t>
            </a:r>
            <a:endParaRPr>
              <a:solidFill>
                <a:schemeClr val="dk1"/>
              </a:solidFill>
            </a:endParaRPr>
          </a:p>
          <a:p>
            <a:pPr indent="-171450" lvl="0" marL="274320" rtl="0" algn="l">
              <a:spcBef>
                <a:spcPts val="0"/>
              </a:spcBef>
              <a:spcAft>
                <a:spcPts val="0"/>
              </a:spcAft>
              <a:buClr>
                <a:schemeClr val="dk1"/>
              </a:buClr>
              <a:buSzPts val="1400"/>
              <a:buFont typeface="Arial"/>
              <a:buChar char="•"/>
            </a:pPr>
            <a:r>
              <a:rPr lang="en-US">
                <a:solidFill>
                  <a:schemeClr val="dk1"/>
                </a:solidFill>
              </a:rPr>
              <a:t>We commit to </a:t>
            </a:r>
            <a:r>
              <a:rPr b="1" lang="en-US">
                <a:solidFill>
                  <a:schemeClr val="dk1"/>
                </a:solidFill>
              </a:rPr>
              <a:t>ACHIEVEMENT</a:t>
            </a:r>
            <a:r>
              <a:rPr lang="en-US">
                <a:solidFill>
                  <a:schemeClr val="dk1"/>
                </a:solidFill>
              </a:rPr>
              <a:t> by supporting every person in our system - both students and staff -  in reaching milestones for personal growth that are appropriate to their goals and strengths. </a:t>
            </a:r>
            <a:endParaRPr>
              <a:solidFill>
                <a:schemeClr val="dk1"/>
              </a:solidFill>
            </a:endParaRPr>
          </a:p>
          <a:p>
            <a:pPr indent="-171450" lvl="0" marL="274320" rtl="0" algn="l">
              <a:spcBef>
                <a:spcPts val="0"/>
              </a:spcBef>
              <a:spcAft>
                <a:spcPts val="0"/>
              </a:spcAft>
              <a:buClr>
                <a:schemeClr val="dk1"/>
              </a:buClr>
              <a:buSzPts val="1400"/>
              <a:buFont typeface="Arial"/>
              <a:buChar char="•"/>
            </a:pPr>
            <a:r>
              <a:rPr lang="en-US">
                <a:solidFill>
                  <a:schemeClr val="dk1"/>
                </a:solidFill>
              </a:rPr>
              <a:t>We </a:t>
            </a:r>
            <a:r>
              <a:rPr b="1" lang="en-US">
                <a:solidFill>
                  <a:schemeClr val="dk1"/>
                </a:solidFill>
              </a:rPr>
              <a:t>CONNECT</a:t>
            </a:r>
            <a:r>
              <a:rPr lang="en-US">
                <a:solidFill>
                  <a:schemeClr val="dk1"/>
                </a:solidFill>
              </a:rPr>
              <a:t> with students, parents and community members in ways that nurture and restore. </a:t>
            </a:r>
            <a:endParaRPr>
              <a:solidFill>
                <a:schemeClr val="dk1"/>
              </a:solidFill>
            </a:endParaRPr>
          </a:p>
          <a:p>
            <a:pPr indent="-171450" lvl="0" marL="274320" rtl="0" algn="l">
              <a:spcBef>
                <a:spcPts val="0"/>
              </a:spcBef>
              <a:spcAft>
                <a:spcPts val="0"/>
              </a:spcAft>
              <a:buClr>
                <a:schemeClr val="dk1"/>
              </a:buClr>
              <a:buSzPts val="1400"/>
              <a:buFont typeface="Arial"/>
              <a:buChar char="•"/>
            </a:pPr>
            <a:r>
              <a:rPr lang="en-US">
                <a:solidFill>
                  <a:schemeClr val="dk1"/>
                </a:solidFill>
              </a:rPr>
              <a:t>We </a:t>
            </a:r>
            <a:r>
              <a:rPr b="1" lang="en-US">
                <a:solidFill>
                  <a:schemeClr val="dk1"/>
                </a:solidFill>
              </a:rPr>
              <a:t>EMPOWER</a:t>
            </a:r>
            <a:r>
              <a:rPr lang="en-US">
                <a:solidFill>
                  <a:schemeClr val="dk1"/>
                </a:solidFill>
              </a:rPr>
              <a:t> schools, employees, families, and community members to actively support student achievement and well‐being. </a:t>
            </a:r>
            <a:endParaRPr/>
          </a:p>
          <a:p>
            <a:pPr indent="-285750" lvl="0" marL="285750" marR="0" rtl="0" algn="l">
              <a:spcBef>
                <a:spcPts val="0"/>
              </a:spcBef>
              <a:spcAft>
                <a:spcPts val="0"/>
              </a:spcAft>
              <a:buClr>
                <a:schemeClr val="dk1"/>
              </a:buClr>
              <a:buSzPts val="350"/>
              <a:buFont typeface="Arial"/>
              <a:buChar char="•"/>
            </a:pPr>
            <a:br>
              <a:rPr b="0" i="0" lang="en-US" sz="1400" u="none" cap="none" strike="noStrike">
                <a:solidFill>
                  <a:schemeClr val="dk1"/>
                </a:solidFill>
                <a:latin typeface="Calibri"/>
                <a:ea typeface="Calibri"/>
                <a:cs typeface="Calibri"/>
                <a:sym typeface="Calibri"/>
              </a:rPr>
            </a:br>
            <a:endParaRPr sz="1400"/>
          </a:p>
          <a:p>
            <a:pPr indent="-177845" lvl="0" marL="177845" marR="0" rtl="0" algn="l">
              <a:lnSpc>
                <a:spcPct val="100000"/>
              </a:lnSpc>
              <a:spcBef>
                <a:spcPts val="0"/>
              </a:spcBef>
              <a:spcAft>
                <a:spcPts val="0"/>
              </a:spcAft>
              <a:buClr>
                <a:schemeClr val="dk1"/>
              </a:buClr>
              <a:buSzPts val="350"/>
              <a:buFont typeface="Arial"/>
              <a:buNone/>
            </a:pPr>
            <a:r>
              <a:t/>
            </a:r>
            <a:endParaRPr b="0" i="1" sz="1400" u="none" cap="none" strike="noStrike">
              <a:solidFill>
                <a:schemeClr val="dk1"/>
              </a:solidFill>
              <a:latin typeface="Calibri"/>
              <a:ea typeface="Calibri"/>
              <a:cs typeface="Calibri"/>
              <a:sym typeface="Calibri"/>
            </a:endParaRPr>
          </a:p>
          <a:p>
            <a:pPr indent="-177845" lvl="0" marL="177845" marR="0" rtl="0" algn="l">
              <a:lnSpc>
                <a:spcPct val="100000"/>
              </a:lnSpc>
              <a:spcBef>
                <a:spcPts val="0"/>
              </a:spcBef>
              <a:spcAft>
                <a:spcPts val="0"/>
              </a:spcAft>
              <a:buClr>
                <a:schemeClr val="dk1"/>
              </a:buClr>
              <a:buSzPts val="350"/>
              <a:buFont typeface="Arial"/>
              <a:buNone/>
            </a:pPr>
            <a:r>
              <a:t/>
            </a:r>
            <a:endParaRPr b="0" i="1" sz="1400" u="none" cap="none" strike="noStrike">
              <a:solidFill>
                <a:schemeClr val="dk1"/>
              </a:solidFill>
              <a:latin typeface="Calibri"/>
              <a:ea typeface="Calibri"/>
              <a:cs typeface="Calibri"/>
              <a:sym typeface="Calibri"/>
            </a:endParaRPr>
          </a:p>
          <a:p>
            <a:pPr indent="-177845" lvl="0" marL="177845" marR="0" rtl="0" algn="l">
              <a:lnSpc>
                <a:spcPct val="100000"/>
              </a:lnSpc>
              <a:spcBef>
                <a:spcPts val="0"/>
              </a:spcBef>
              <a:spcAft>
                <a:spcPts val="0"/>
              </a:spcAft>
              <a:buClr>
                <a:schemeClr val="dk1"/>
              </a:buClr>
              <a:buSzPts val="350"/>
              <a:buFont typeface="Arial"/>
              <a:buNone/>
            </a:pPr>
            <a:r>
              <a:t/>
            </a:r>
            <a:endParaRPr b="0" i="1" sz="1400" u="none" cap="none" strike="noStrike">
              <a:solidFill>
                <a:schemeClr val="dk1"/>
              </a:solidFill>
              <a:latin typeface="Calibri"/>
              <a:ea typeface="Calibri"/>
              <a:cs typeface="Calibri"/>
              <a:sym typeface="Calibri"/>
            </a:endParaRPr>
          </a:p>
        </p:txBody>
      </p:sp>
      <p:sp>
        <p:nvSpPr>
          <p:cNvPr id="218" name="Google Shape;218;p2:notes"/>
          <p:cNvSpPr txBox="1"/>
          <p:nvPr>
            <p:ph idx="12" type="sldNum"/>
          </p:nvPr>
        </p:nvSpPr>
        <p:spPr>
          <a:xfrm>
            <a:off x="4143375" y="9120188"/>
            <a:ext cx="3170238" cy="48101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3:notes"/>
          <p:cNvSpPr/>
          <p:nvPr>
            <p:ph idx="2" type="sldImg"/>
          </p:nvPr>
        </p:nvSpPr>
        <p:spPr>
          <a:xfrm>
            <a:off x="1320800" y="333375"/>
            <a:ext cx="4216400" cy="237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3:notes"/>
          <p:cNvSpPr txBox="1"/>
          <p:nvPr>
            <p:ph idx="1" type="body"/>
          </p:nvPr>
        </p:nvSpPr>
        <p:spPr>
          <a:xfrm>
            <a:off x="360216" y="2750127"/>
            <a:ext cx="6192983" cy="61271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lnSpc>
                <a:spcPct val="150000"/>
              </a:lnSpc>
              <a:spcBef>
                <a:spcPts val="0"/>
              </a:spcBef>
              <a:spcAft>
                <a:spcPts val="0"/>
              </a:spcAft>
              <a:buNone/>
            </a:pPr>
            <a:r>
              <a:t/>
            </a:r>
            <a:endParaRPr sz="1050"/>
          </a:p>
          <a:p>
            <a:pPr indent="0" lvl="0" marL="0" rtl="0" algn="l">
              <a:spcBef>
                <a:spcPts val="0"/>
              </a:spcBef>
              <a:spcAft>
                <a:spcPts val="0"/>
              </a:spcAft>
              <a:buNone/>
            </a:pPr>
            <a:r>
              <a:rPr lang="en-US"/>
              <a:t>Parents receive news and announcements from our school and system via the HCPSS News service. Parents are automatically registered for this service. Email messages are delivered to the contact information that you provide in the Family File. </a:t>
            </a:r>
            <a:endParaRPr/>
          </a:p>
          <a:p>
            <a:pPr indent="0" lvl="0" marL="0" rtl="0" algn="l">
              <a:spcBef>
                <a:spcPts val="1200"/>
              </a:spcBef>
              <a:spcAft>
                <a:spcPts val="0"/>
              </a:spcAft>
              <a:buNone/>
            </a:pPr>
            <a:r>
              <a:rPr lang="en-US"/>
              <a:t>Parents receive via </a:t>
            </a:r>
            <a:r>
              <a:rPr b="1" lang="en-US"/>
              <a:t>Email</a:t>
            </a:r>
            <a:r>
              <a:rPr lang="en-US"/>
              <a:t>:</a:t>
            </a:r>
            <a:endParaRPr/>
          </a:p>
          <a:p>
            <a:pPr indent="-171450" lvl="0" marL="274320" rtl="0" algn="l">
              <a:spcBef>
                <a:spcPts val="0"/>
              </a:spcBef>
              <a:spcAft>
                <a:spcPts val="0"/>
              </a:spcAft>
              <a:buClr>
                <a:schemeClr val="dk1"/>
              </a:buClr>
              <a:buSzPts val="1400"/>
              <a:buFont typeface="Arial"/>
              <a:buChar char="•"/>
            </a:pPr>
            <a:r>
              <a:rPr lang="en-US"/>
              <a:t>School newsletters &amp; other communications</a:t>
            </a:r>
            <a:endParaRPr/>
          </a:p>
          <a:p>
            <a:pPr indent="-171450" lvl="0" marL="274320" rtl="0" algn="l">
              <a:spcBef>
                <a:spcPts val="0"/>
              </a:spcBef>
              <a:spcAft>
                <a:spcPts val="0"/>
              </a:spcAft>
              <a:buClr>
                <a:schemeClr val="dk1"/>
              </a:buClr>
              <a:buSzPts val="1400"/>
              <a:buFont typeface="Arial"/>
              <a:buChar char="•"/>
            </a:pPr>
            <a:r>
              <a:rPr lang="en-US"/>
              <a:t>Major system-level announcements</a:t>
            </a:r>
            <a:endParaRPr/>
          </a:p>
          <a:p>
            <a:pPr indent="-171450" lvl="0" marL="274320" rtl="0" algn="l">
              <a:spcBef>
                <a:spcPts val="0"/>
              </a:spcBef>
              <a:spcAft>
                <a:spcPts val="0"/>
              </a:spcAft>
              <a:buClr>
                <a:schemeClr val="dk1"/>
              </a:buClr>
              <a:buSzPts val="1400"/>
              <a:buFont typeface="Arial"/>
              <a:buChar char="•"/>
            </a:pPr>
            <a:r>
              <a:rPr lang="en-US"/>
              <a:t>HCPSS News weekly newsletter, providing news and upcoming events.</a:t>
            </a:r>
            <a:endParaRPr/>
          </a:p>
          <a:p>
            <a:pPr indent="-171450" lvl="0" marL="274320" rtl="0" algn="l">
              <a:spcBef>
                <a:spcPts val="0"/>
              </a:spcBef>
              <a:spcAft>
                <a:spcPts val="0"/>
              </a:spcAft>
              <a:buClr>
                <a:schemeClr val="dk1"/>
              </a:buClr>
              <a:buSzPts val="1400"/>
              <a:buFont typeface="Arial"/>
              <a:buChar char="•"/>
            </a:pPr>
            <a:r>
              <a:rPr lang="en-US"/>
              <a:t>Emergency notifications (school closings/delays).  </a:t>
            </a:r>
            <a:endParaRPr/>
          </a:p>
          <a:p>
            <a:pPr indent="0" lvl="0" marL="0" rtl="0" algn="l">
              <a:spcBef>
                <a:spcPts val="1200"/>
              </a:spcBef>
              <a:spcAft>
                <a:spcPts val="0"/>
              </a:spcAft>
              <a:buNone/>
            </a:pPr>
            <a:r>
              <a:rPr b="1" lang="en-US"/>
              <a:t>Text messages</a:t>
            </a:r>
            <a:r>
              <a:rPr lang="en-US"/>
              <a:t>: Parents have the option to receive text messages. Texts are sent only for urgent/emergency announcements (school closings and delays, etc.) </a:t>
            </a:r>
            <a:endParaRPr/>
          </a:p>
          <a:p>
            <a:pPr indent="-171450" lvl="0" marL="274320" rtl="0" algn="l">
              <a:spcBef>
                <a:spcPts val="0"/>
              </a:spcBef>
              <a:spcAft>
                <a:spcPts val="0"/>
              </a:spcAft>
              <a:buClr>
                <a:schemeClr val="dk1"/>
              </a:buClr>
              <a:buSzPts val="1400"/>
              <a:buFont typeface="Arial"/>
              <a:buChar char="•"/>
            </a:pPr>
            <a:r>
              <a:rPr lang="en-US"/>
              <a:t>New parents are sent a text message to opt-in for text alerts. If you didn’t receive this, visit www.hcpss.org/hcpss-news/ to troubleshoot. </a:t>
            </a:r>
            <a:endParaRPr/>
          </a:p>
          <a:p>
            <a:pPr indent="-171450" lvl="0" marL="274320" rtl="0" algn="l">
              <a:spcBef>
                <a:spcPts val="0"/>
              </a:spcBef>
              <a:spcAft>
                <a:spcPts val="0"/>
              </a:spcAft>
              <a:buClr>
                <a:schemeClr val="dk1"/>
              </a:buClr>
              <a:buSzPts val="1400"/>
              <a:buFont typeface="Arial"/>
              <a:buChar char="•"/>
            </a:pPr>
            <a:r>
              <a:rPr lang="en-US"/>
              <a:t>Text alerts will be sent to the mobile phone number identified in Family File.</a:t>
            </a:r>
            <a:endParaRPr/>
          </a:p>
          <a:p>
            <a:pPr indent="-171450" lvl="0" marL="274320" rtl="0" algn="l">
              <a:spcBef>
                <a:spcPts val="0"/>
              </a:spcBef>
              <a:spcAft>
                <a:spcPts val="0"/>
              </a:spcAft>
              <a:buClr>
                <a:schemeClr val="dk1"/>
              </a:buClr>
              <a:buSzPts val="1400"/>
              <a:buFont typeface="Arial"/>
              <a:buChar char="•"/>
            </a:pPr>
            <a:r>
              <a:rPr lang="en-US"/>
              <a:t>If you were opted-in to receive text messages last year, and your phone number has not changed, you do not need to opt-in again.</a:t>
            </a:r>
            <a:endParaRPr/>
          </a:p>
          <a:p>
            <a:pPr indent="0" lvl="0" marL="0" rtl="0" algn="l">
              <a:spcBef>
                <a:spcPts val="1200"/>
              </a:spcBef>
              <a:spcAft>
                <a:spcPts val="0"/>
              </a:spcAft>
              <a:buNone/>
            </a:pPr>
            <a:r>
              <a:rPr lang="en-US"/>
              <a:t>Our </a:t>
            </a:r>
            <a:r>
              <a:rPr b="1" lang="en-US"/>
              <a:t>school website</a:t>
            </a:r>
            <a:r>
              <a:rPr lang="en-US"/>
              <a:t> is a one-stop destination where you can quickly find: </a:t>
            </a:r>
            <a:endParaRPr/>
          </a:p>
          <a:p>
            <a:pPr indent="-171450" lvl="0" marL="274320" rtl="0" algn="l">
              <a:spcBef>
                <a:spcPts val="0"/>
              </a:spcBef>
              <a:spcAft>
                <a:spcPts val="0"/>
              </a:spcAft>
              <a:buClr>
                <a:schemeClr val="dk1"/>
              </a:buClr>
              <a:buSzPts val="1400"/>
              <a:buFont typeface="Arial"/>
              <a:buChar char="•"/>
            </a:pPr>
            <a:r>
              <a:rPr lang="en-US"/>
              <a:t>School calendar, announcements and news</a:t>
            </a:r>
            <a:endParaRPr/>
          </a:p>
          <a:p>
            <a:pPr indent="-171450" lvl="0" marL="274320" rtl="0" algn="l">
              <a:spcBef>
                <a:spcPts val="0"/>
              </a:spcBef>
              <a:spcAft>
                <a:spcPts val="0"/>
              </a:spcAft>
              <a:buClr>
                <a:schemeClr val="dk1"/>
              </a:buClr>
              <a:buSzPts val="1400"/>
              <a:buFont typeface="Arial"/>
              <a:buChar char="•"/>
            </a:pPr>
            <a:r>
              <a:rPr lang="en-US"/>
              <a:t>Student activities, sports, clubs</a:t>
            </a:r>
            <a:endParaRPr/>
          </a:p>
          <a:p>
            <a:pPr indent="-171450" lvl="0" marL="274320" rtl="0" algn="l">
              <a:spcBef>
                <a:spcPts val="0"/>
              </a:spcBef>
              <a:spcAft>
                <a:spcPts val="0"/>
              </a:spcAft>
              <a:buClr>
                <a:schemeClr val="dk1"/>
              </a:buClr>
              <a:buSzPts val="1400"/>
              <a:buFont typeface="Arial"/>
              <a:buChar char="•"/>
            </a:pPr>
            <a:r>
              <a:rPr lang="en-US"/>
              <a:t>Services including school meals</a:t>
            </a:r>
            <a:endParaRPr/>
          </a:p>
          <a:p>
            <a:pPr indent="-171450" lvl="0" marL="274320" rtl="0" algn="l">
              <a:spcBef>
                <a:spcPts val="0"/>
              </a:spcBef>
              <a:spcAft>
                <a:spcPts val="0"/>
              </a:spcAft>
              <a:buClr>
                <a:schemeClr val="dk1"/>
              </a:buClr>
              <a:buSzPts val="1400"/>
              <a:buFont typeface="Arial"/>
              <a:buChar char="•"/>
            </a:pPr>
            <a:r>
              <a:rPr lang="en-US"/>
              <a:t>Staff directory and email links</a:t>
            </a:r>
            <a:endParaRPr/>
          </a:p>
          <a:p>
            <a:pPr indent="-171450" lvl="0" marL="274320" rtl="0" algn="l">
              <a:spcBef>
                <a:spcPts val="0"/>
              </a:spcBef>
              <a:spcAft>
                <a:spcPts val="0"/>
              </a:spcAft>
              <a:buClr>
                <a:schemeClr val="dk1"/>
              </a:buClr>
              <a:buSzPts val="1400"/>
              <a:buFont typeface="Arial"/>
              <a:buChar char="•"/>
            </a:pPr>
            <a:r>
              <a:rPr lang="en-US"/>
              <a:t>Quick Links to HCPSS Connect, system website, and other resources for students and parents</a:t>
            </a:r>
            <a:endParaRPr/>
          </a:p>
          <a:p>
            <a:pPr indent="0" lvl="0" marL="0" rtl="0" algn="l">
              <a:lnSpc>
                <a:spcPct val="150000"/>
              </a:lnSpc>
              <a:spcBef>
                <a:spcPts val="1200"/>
              </a:spcBef>
              <a:spcAft>
                <a:spcPts val="0"/>
              </a:spcAft>
              <a:buNone/>
            </a:pPr>
            <a:r>
              <a:t/>
            </a:r>
            <a:endParaRPr sz="1200"/>
          </a:p>
          <a:p>
            <a:pPr indent="0" lvl="0" marL="0" rtl="0" algn="l">
              <a:spcBef>
                <a:spcPts val="0"/>
              </a:spcBef>
              <a:spcAft>
                <a:spcPts val="0"/>
              </a:spcAft>
              <a:buNone/>
            </a:pPr>
            <a:r>
              <a:t/>
            </a:r>
            <a:endParaRPr sz="1200"/>
          </a:p>
        </p:txBody>
      </p:sp>
      <p:sp>
        <p:nvSpPr>
          <p:cNvPr id="232" name="Google Shape;23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4:notes"/>
          <p:cNvSpPr/>
          <p:nvPr>
            <p:ph idx="2" type="sldImg"/>
          </p:nvPr>
        </p:nvSpPr>
        <p:spPr>
          <a:xfrm>
            <a:off x="892505" y="438150"/>
            <a:ext cx="4673990"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4:notes"/>
          <p:cNvSpPr txBox="1"/>
          <p:nvPr>
            <p:ph idx="1" type="body"/>
          </p:nvPr>
        </p:nvSpPr>
        <p:spPr>
          <a:xfrm>
            <a:off x="457200" y="3297381"/>
            <a:ext cx="5985164" cy="538783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Link to our social media sites:</a:t>
            </a:r>
            <a:endParaRPr/>
          </a:p>
          <a:p>
            <a:pPr indent="-171450" lvl="0" marL="171450" rtl="0" algn="l">
              <a:spcBef>
                <a:spcPts val="0"/>
              </a:spcBef>
              <a:spcAft>
                <a:spcPts val="0"/>
              </a:spcAft>
              <a:buClr>
                <a:schemeClr val="dk1"/>
              </a:buClr>
              <a:buSzPts val="1400"/>
              <a:buFont typeface="Arial"/>
              <a:buChar char="•"/>
            </a:pPr>
            <a:r>
              <a:rPr lang="en-US"/>
              <a:t>Get up-to-the-minute updates, news, student and school happenings, and announcements</a:t>
            </a:r>
            <a:endParaRPr/>
          </a:p>
          <a:p>
            <a:pPr indent="-171450" lvl="0" marL="171450" rtl="0" algn="l">
              <a:spcBef>
                <a:spcPts val="0"/>
              </a:spcBef>
              <a:spcAft>
                <a:spcPts val="0"/>
              </a:spcAft>
              <a:buClr>
                <a:schemeClr val="dk1"/>
              </a:buClr>
              <a:buSzPts val="1400"/>
              <a:buFont typeface="Arial"/>
              <a:buChar char="•"/>
            </a:pPr>
            <a:r>
              <a:rPr lang="en-US"/>
              <a:t>Interact with the school and system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1" name="Google Shape;25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5:notes"/>
          <p:cNvSpPr/>
          <p:nvPr>
            <p:ph idx="2" type="sldImg"/>
          </p:nvPr>
        </p:nvSpPr>
        <p:spPr>
          <a:xfrm>
            <a:off x="1145632" y="498475"/>
            <a:ext cx="4566736" cy="2568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5:notes"/>
          <p:cNvSpPr txBox="1"/>
          <p:nvPr>
            <p:ph idx="1" type="body"/>
          </p:nvPr>
        </p:nvSpPr>
        <p:spPr>
          <a:xfrm>
            <a:off x="457200" y="3297381"/>
            <a:ext cx="5985164" cy="538783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Watch your inbox for HCPSS News each Wednesday throughout the school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HCPSS News weekly email is your source for announcements of</a:t>
            </a:r>
            <a:endParaRPr/>
          </a:p>
          <a:p>
            <a:pPr indent="-285750" lvl="0" marL="285750" rtl="0" algn="l">
              <a:spcBef>
                <a:spcPts val="0"/>
              </a:spcBef>
              <a:spcAft>
                <a:spcPts val="0"/>
              </a:spcAft>
              <a:buClr>
                <a:schemeClr val="dk1"/>
              </a:buClr>
              <a:buSzPts val="1400"/>
              <a:buFont typeface="Arial"/>
              <a:buChar char="•"/>
            </a:pPr>
            <a:r>
              <a:rPr lang="en-US"/>
              <a:t>Upcoming school system programs and events</a:t>
            </a:r>
            <a:endParaRPr/>
          </a:p>
          <a:p>
            <a:pPr indent="-285750" lvl="0" marL="285750" rtl="0" algn="l">
              <a:spcBef>
                <a:spcPts val="0"/>
              </a:spcBef>
              <a:spcAft>
                <a:spcPts val="0"/>
              </a:spcAft>
              <a:buClr>
                <a:schemeClr val="dk1"/>
              </a:buClr>
              <a:buSzPts val="1400"/>
              <a:buFont typeface="Arial"/>
              <a:buChar char="•"/>
            </a:pPr>
            <a:r>
              <a:rPr lang="en-US"/>
              <a:t>Public Hearings and other opportunities to share input and feedback</a:t>
            </a:r>
            <a:endParaRPr/>
          </a:p>
          <a:p>
            <a:pPr indent="-285750" lvl="0" marL="285750" rtl="0" algn="l">
              <a:spcBef>
                <a:spcPts val="0"/>
              </a:spcBef>
              <a:spcAft>
                <a:spcPts val="0"/>
              </a:spcAft>
              <a:buClr>
                <a:schemeClr val="dk1"/>
              </a:buClr>
              <a:buSzPts val="1400"/>
              <a:buFont typeface="Arial"/>
              <a:buChar char="•"/>
            </a:pPr>
            <a:r>
              <a:rPr lang="en-US"/>
              <a:t>Opportunities to participate on school system committees</a:t>
            </a:r>
            <a:endParaRPr/>
          </a:p>
          <a:p>
            <a:pPr indent="-285750" lvl="0" marL="285750" rtl="0" algn="l">
              <a:spcBef>
                <a:spcPts val="0"/>
              </a:spcBef>
              <a:spcAft>
                <a:spcPts val="0"/>
              </a:spcAft>
              <a:buClr>
                <a:schemeClr val="dk1"/>
              </a:buClr>
              <a:buSzPts val="1400"/>
              <a:buFont typeface="Arial"/>
              <a:buChar char="•"/>
            </a:pPr>
            <a:r>
              <a:rPr lang="en-US"/>
              <a:t>Boundary Review updates, and other important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parents are automatically subscribed to HCPSS News.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2" name="Google Shape;26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60565505fb_0_1:notes"/>
          <p:cNvSpPr/>
          <p:nvPr>
            <p:ph idx="2" type="sldImg"/>
          </p:nvPr>
        </p:nvSpPr>
        <p:spPr>
          <a:xfrm>
            <a:off x="1108364" y="458788"/>
            <a:ext cx="4634400" cy="26067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60565505fb_0_1:notes"/>
          <p:cNvSpPr txBox="1"/>
          <p:nvPr>
            <p:ph idx="1" type="body"/>
          </p:nvPr>
        </p:nvSpPr>
        <p:spPr>
          <a:xfrm>
            <a:off x="457200" y="3297381"/>
            <a:ext cx="5985300" cy="5387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Bushy Bear Tales is our bi-weekly newsletter, which will be sent out every other Wednesday.  In addition, we will use SchoolMessenger as a tool to communicate timely information to our families.  Please read our emails to ensure you are up to date on what is happening at BPES!</a:t>
            </a:r>
            <a:endParaRPr/>
          </a:p>
        </p:txBody>
      </p:sp>
      <p:sp>
        <p:nvSpPr>
          <p:cNvPr id="271" name="Google Shape;271;g60565505fb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6:notes"/>
          <p:cNvSpPr/>
          <p:nvPr>
            <p:ph idx="2" type="sldImg"/>
          </p:nvPr>
        </p:nvSpPr>
        <p:spPr>
          <a:xfrm>
            <a:off x="1108364" y="458788"/>
            <a:ext cx="4634345" cy="260681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6:notes"/>
          <p:cNvSpPr txBox="1"/>
          <p:nvPr>
            <p:ph idx="1" type="body"/>
          </p:nvPr>
        </p:nvSpPr>
        <p:spPr>
          <a:xfrm>
            <a:off x="457200" y="3297381"/>
            <a:ext cx="5985164" cy="5387831"/>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a:t>The HCPSS Mobile App is available free to download for iphones, iPad, and Android devices in the app stores (search for “HCPSS”).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US"/>
              <a:t>The app makes it quick and easy to find the information you need, when you need it. It provides:</a:t>
            </a:r>
            <a:endParaRPr/>
          </a:p>
          <a:p>
            <a:pPr indent="-191506" lvl="0" marL="280406" rtl="0" algn="l">
              <a:spcBef>
                <a:spcPts val="0"/>
              </a:spcBef>
              <a:spcAft>
                <a:spcPts val="0"/>
              </a:spcAft>
              <a:buClr>
                <a:schemeClr val="dk1"/>
              </a:buClr>
              <a:buSzPts val="1400"/>
              <a:buFont typeface="Arial"/>
              <a:buNone/>
            </a:pPr>
            <a:r>
              <a:t/>
            </a:r>
            <a:endParaRPr/>
          </a:p>
          <a:p>
            <a:pPr indent="-171450" lvl="0" marL="171450" marR="0" rtl="0" algn="l">
              <a:lnSpc>
                <a:spcPct val="150000"/>
              </a:lnSpc>
              <a:spcBef>
                <a:spcPts val="0"/>
              </a:spcBef>
              <a:spcAft>
                <a:spcPts val="0"/>
              </a:spcAft>
              <a:buClr>
                <a:schemeClr val="dk1"/>
              </a:buClr>
              <a:buSzPts val="1400"/>
              <a:buFont typeface="Arial"/>
              <a:buChar char="•"/>
            </a:pPr>
            <a:r>
              <a:rPr lang="en-US"/>
              <a:t>Messages and calendar dates from all of the schools that your children attend, as well as school district information. </a:t>
            </a:r>
            <a:endParaRPr/>
          </a:p>
          <a:p>
            <a:pPr indent="-171450" lvl="0" marL="171450" marR="0" rtl="0" algn="l">
              <a:lnSpc>
                <a:spcPct val="150000"/>
              </a:lnSpc>
              <a:spcBef>
                <a:spcPts val="0"/>
              </a:spcBef>
              <a:spcAft>
                <a:spcPts val="0"/>
              </a:spcAft>
              <a:buClr>
                <a:schemeClr val="dk1"/>
              </a:buClr>
              <a:buSzPts val="1400"/>
              <a:buFont typeface="Arial"/>
              <a:buChar char="•"/>
            </a:pPr>
            <a:r>
              <a:rPr lang="en-US"/>
              <a:t>School menus</a:t>
            </a:r>
            <a:endParaRPr/>
          </a:p>
          <a:p>
            <a:pPr indent="-171450" lvl="0" marL="171450" rtl="0" algn="l">
              <a:lnSpc>
                <a:spcPct val="150000"/>
              </a:lnSpc>
              <a:spcBef>
                <a:spcPts val="0"/>
              </a:spcBef>
              <a:spcAft>
                <a:spcPts val="0"/>
              </a:spcAft>
              <a:buClr>
                <a:schemeClr val="dk1"/>
              </a:buClr>
              <a:buSzPts val="1400"/>
              <a:buFont typeface="Arial"/>
              <a:buChar char="•"/>
            </a:pPr>
            <a:r>
              <a:rPr lang="en-US"/>
              <a:t>Simplified access to information and quick links</a:t>
            </a:r>
            <a:endParaRPr/>
          </a:p>
          <a:p>
            <a:pPr indent="0" lvl="0" marL="0" rtl="0" algn="l">
              <a:spcBef>
                <a:spcPts val="0"/>
              </a:spcBef>
              <a:spcAft>
                <a:spcPts val="0"/>
              </a:spcAft>
              <a:buNone/>
            </a:pPr>
            <a:r>
              <a:t/>
            </a:r>
            <a:endParaRPr/>
          </a:p>
        </p:txBody>
      </p:sp>
      <p:sp>
        <p:nvSpPr>
          <p:cNvPr id="281" name="Google Shape;28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7:notes"/>
          <p:cNvSpPr/>
          <p:nvPr>
            <p:ph idx="2" type="sldImg"/>
          </p:nvPr>
        </p:nvSpPr>
        <p:spPr>
          <a:xfrm>
            <a:off x="1092005" y="438150"/>
            <a:ext cx="4673989"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7:notes"/>
          <p:cNvSpPr txBox="1"/>
          <p:nvPr>
            <p:ph idx="1" type="body"/>
          </p:nvPr>
        </p:nvSpPr>
        <p:spPr>
          <a:xfrm>
            <a:off x="457200" y="3297381"/>
            <a:ext cx="5985164" cy="5387831"/>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a:t>School Delays and Closings (usually weather-related) are communicated through several information sources:</a:t>
            </a:r>
            <a:endParaRPr/>
          </a:p>
          <a:p>
            <a:pPr indent="0" lvl="0" marL="0" rtl="0" algn="l">
              <a:spcBef>
                <a:spcPts val="0"/>
              </a:spcBef>
              <a:spcAft>
                <a:spcPts val="0"/>
              </a:spcAft>
              <a:buNone/>
            </a:pPr>
            <a:r>
              <a:t/>
            </a:r>
            <a:endParaRPr/>
          </a:p>
          <a:p>
            <a:pPr indent="-171450" lvl="0" marL="171450" marR="0" rtl="0" algn="l">
              <a:lnSpc>
                <a:spcPct val="150000"/>
              </a:lnSpc>
              <a:spcBef>
                <a:spcPts val="0"/>
              </a:spcBef>
              <a:spcAft>
                <a:spcPts val="0"/>
              </a:spcAft>
              <a:buClr>
                <a:schemeClr val="dk1"/>
              </a:buClr>
              <a:buSzPts val="1400"/>
              <a:buFont typeface="Arial"/>
              <a:buChar char="•"/>
            </a:pPr>
            <a:r>
              <a:rPr lang="en-US"/>
              <a:t>HCPSS homepage: www.hcpss.org - this is the first and most complete source of information</a:t>
            </a:r>
            <a:endParaRPr/>
          </a:p>
          <a:p>
            <a:pPr indent="-171450" lvl="0" marL="171450" rtl="0" algn="l">
              <a:lnSpc>
                <a:spcPct val="150000"/>
              </a:lnSpc>
              <a:spcBef>
                <a:spcPts val="0"/>
              </a:spcBef>
              <a:spcAft>
                <a:spcPts val="0"/>
              </a:spcAft>
              <a:buClr>
                <a:schemeClr val="dk1"/>
              </a:buClr>
              <a:buSzPts val="1400"/>
              <a:buFont typeface="Arial"/>
              <a:buChar char="•"/>
            </a:pPr>
            <a:r>
              <a:rPr lang="en-US"/>
              <a:t>HCPSS News emails and texts (as described on earlier slide)</a:t>
            </a:r>
            <a:endParaRPr/>
          </a:p>
          <a:p>
            <a:pPr indent="-171450" lvl="0" marL="171450" marR="0" rtl="0" algn="l">
              <a:lnSpc>
                <a:spcPct val="150000"/>
              </a:lnSpc>
              <a:spcBef>
                <a:spcPts val="0"/>
              </a:spcBef>
              <a:spcAft>
                <a:spcPts val="0"/>
              </a:spcAft>
              <a:buClr>
                <a:schemeClr val="dk1"/>
              </a:buClr>
              <a:buSzPts val="1400"/>
              <a:buFont typeface="Arial"/>
              <a:buChar char="•"/>
            </a:pPr>
            <a:r>
              <a:rPr lang="en-US"/>
              <a:t>Social media: Twitter (</a:t>
            </a:r>
            <a:r>
              <a:rPr lang="en-US" sz="1400"/>
              <a:t>@hcpss</a:t>
            </a:r>
            <a:r>
              <a:rPr lang="en-US" sz="800"/>
              <a:t>)</a:t>
            </a:r>
            <a:r>
              <a:rPr lang="en-US"/>
              <a:t> &amp; Facebook (HoCoSchools)</a:t>
            </a:r>
            <a:endParaRPr/>
          </a:p>
          <a:p>
            <a:pPr indent="-171450" lvl="0" marL="171450" rtl="0" algn="l">
              <a:lnSpc>
                <a:spcPct val="150000"/>
              </a:lnSpc>
              <a:spcBef>
                <a:spcPts val="0"/>
              </a:spcBef>
              <a:spcAft>
                <a:spcPts val="0"/>
              </a:spcAft>
              <a:buClr>
                <a:schemeClr val="dk1"/>
              </a:buClr>
              <a:buSzPts val="1400"/>
              <a:buFont typeface="Arial"/>
              <a:buChar char="•"/>
            </a:pPr>
            <a:r>
              <a:rPr lang="en-US"/>
              <a:t>HCPSS TV – channel 42 (Verizon) and 72 (Comcast)</a:t>
            </a:r>
            <a:endParaRPr/>
          </a:p>
          <a:p>
            <a:pPr indent="-171450" lvl="0" marL="171450" rtl="0" algn="l">
              <a:lnSpc>
                <a:spcPct val="150000"/>
              </a:lnSpc>
              <a:spcBef>
                <a:spcPts val="0"/>
              </a:spcBef>
              <a:spcAft>
                <a:spcPts val="0"/>
              </a:spcAft>
              <a:buClr>
                <a:schemeClr val="dk1"/>
              </a:buClr>
              <a:buSzPts val="1400"/>
              <a:buFont typeface="Arial"/>
              <a:buChar char="•"/>
            </a:pPr>
            <a:r>
              <a:rPr lang="en-US"/>
              <a:t>HCPSS Information Hotline recording – 410-313-6666</a:t>
            </a:r>
            <a:endParaRPr/>
          </a:p>
          <a:p>
            <a:pPr indent="-82550" lvl="0" marL="171450" rtl="0" algn="l">
              <a:lnSpc>
                <a:spcPct val="150000"/>
              </a:lnSpc>
              <a:spcBef>
                <a:spcPts val="0"/>
              </a:spcBef>
              <a:spcAft>
                <a:spcPts val="0"/>
              </a:spcAft>
              <a:buClr>
                <a:schemeClr val="dk1"/>
              </a:buClr>
              <a:buSzPts val="1400"/>
              <a:buFont typeface="Arial"/>
              <a:buNone/>
            </a:pPr>
            <a:r>
              <a:t/>
            </a:r>
            <a:endParaRPr/>
          </a:p>
          <a:p>
            <a:pPr indent="0" lvl="0" marL="0" rtl="0" algn="l">
              <a:spcBef>
                <a:spcPts val="0"/>
              </a:spcBef>
              <a:spcAft>
                <a:spcPts val="0"/>
              </a:spcAft>
              <a:buNone/>
            </a:pPr>
            <a:r>
              <a:t/>
            </a:r>
            <a:endParaRPr/>
          </a:p>
        </p:txBody>
      </p:sp>
      <p:sp>
        <p:nvSpPr>
          <p:cNvPr id="290" name="Google Shape;29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8" name="Shape 88"/>
        <p:cNvGrpSpPr/>
        <p:nvPr/>
      </p:nvGrpSpPr>
      <p:grpSpPr>
        <a:xfrm>
          <a:off x="0" y="0"/>
          <a:ext cx="0" cy="0"/>
          <a:chOff x="0" y="0"/>
          <a:chExt cx="0" cy="0"/>
        </a:xfrm>
      </p:grpSpPr>
      <p:sp>
        <p:nvSpPr>
          <p:cNvPr id="89" name="Google Shape;89;p14"/>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2" name="Google Shape;92;p14"/>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93" name="Google Shape;93;p1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4" name="Shape 94"/>
        <p:cNvGrpSpPr/>
        <p:nvPr/>
      </p:nvGrpSpPr>
      <p:grpSpPr>
        <a:xfrm>
          <a:off x="0" y="0"/>
          <a:ext cx="0" cy="0"/>
          <a:chOff x="0" y="0"/>
          <a:chExt cx="0" cy="0"/>
        </a:xfrm>
      </p:grpSpPr>
      <p:sp>
        <p:nvSpPr>
          <p:cNvPr id="95" name="Google Shape;95;p15"/>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96" name="Google Shape;96;p1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7" name="Shape 97"/>
        <p:cNvGrpSpPr/>
        <p:nvPr/>
      </p:nvGrpSpPr>
      <p:grpSpPr>
        <a:xfrm>
          <a:off x="0" y="0"/>
          <a:ext cx="0" cy="0"/>
          <a:chOff x="0" y="0"/>
          <a:chExt cx="0" cy="0"/>
        </a:xfrm>
      </p:grpSpPr>
      <p:sp>
        <p:nvSpPr>
          <p:cNvPr id="98" name="Google Shape;98;p16"/>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01" name="Google Shape;101;p1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1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03" name="Shape 103"/>
        <p:cNvGrpSpPr/>
        <p:nvPr/>
      </p:nvGrpSpPr>
      <p:grpSpPr>
        <a:xfrm>
          <a:off x="0" y="0"/>
          <a:ext cx="0" cy="0"/>
          <a:chOff x="0" y="0"/>
          <a:chExt cx="0" cy="0"/>
        </a:xfrm>
      </p:grpSpPr>
      <p:sp>
        <p:nvSpPr>
          <p:cNvPr id="104" name="Google Shape;104;p17"/>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07" name="Google Shape;107;p17"/>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8" name="Google Shape;108;p17"/>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9" name="Google Shape;109;p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0" name="Shape 110"/>
        <p:cNvGrpSpPr/>
        <p:nvPr/>
      </p:nvGrpSpPr>
      <p:grpSpPr>
        <a:xfrm>
          <a:off x="0" y="0"/>
          <a:ext cx="0" cy="0"/>
          <a:chOff x="0" y="0"/>
          <a:chExt cx="0" cy="0"/>
        </a:xfrm>
      </p:grpSpPr>
      <p:sp>
        <p:nvSpPr>
          <p:cNvPr id="111" name="Google Shape;111;p18"/>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14" name="Google Shape;114;p1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15" name="Shape 115"/>
        <p:cNvGrpSpPr/>
        <p:nvPr/>
      </p:nvGrpSpPr>
      <p:grpSpPr>
        <a:xfrm>
          <a:off x="0" y="0"/>
          <a:ext cx="0" cy="0"/>
          <a:chOff x="0" y="0"/>
          <a:chExt cx="0" cy="0"/>
        </a:xfrm>
      </p:grpSpPr>
      <p:sp>
        <p:nvSpPr>
          <p:cNvPr id="116" name="Google Shape;116;p19"/>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9" name="Google Shape;119;p1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120" name="Google Shape;120;p1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21" name="Shape 121"/>
        <p:cNvGrpSpPr/>
        <p:nvPr/>
      </p:nvGrpSpPr>
      <p:grpSpPr>
        <a:xfrm>
          <a:off x="0" y="0"/>
          <a:ext cx="0" cy="0"/>
          <a:chOff x="0" y="0"/>
          <a:chExt cx="0" cy="0"/>
        </a:xfrm>
      </p:grpSpPr>
      <p:sp>
        <p:nvSpPr>
          <p:cNvPr id="122" name="Google Shape;122;p20"/>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23" name="Google Shape;123;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4" name="Shape 124"/>
        <p:cNvGrpSpPr/>
        <p:nvPr/>
      </p:nvGrpSpPr>
      <p:grpSpPr>
        <a:xfrm>
          <a:off x="0" y="0"/>
          <a:ext cx="0" cy="0"/>
          <a:chOff x="0" y="0"/>
          <a:chExt cx="0" cy="0"/>
        </a:xfrm>
      </p:grpSpPr>
      <p:sp>
        <p:nvSpPr>
          <p:cNvPr id="125" name="Google Shape;125;p21"/>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128" name="Google Shape;128;p21"/>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Google Shape;129;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30" name="Google Shape;130;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2" name="Google Shape;22;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1" name="Shape 131"/>
        <p:cNvGrpSpPr/>
        <p:nvPr/>
      </p:nvGrpSpPr>
      <p:grpSpPr>
        <a:xfrm>
          <a:off x="0" y="0"/>
          <a:ext cx="0" cy="0"/>
          <a:chOff x="0" y="0"/>
          <a:chExt cx="0" cy="0"/>
        </a:xfrm>
      </p:grpSpPr>
      <p:sp>
        <p:nvSpPr>
          <p:cNvPr id="132" name="Google Shape;132;p22"/>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135" name="Google Shape;135;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136" name="Shape 136"/>
        <p:cNvGrpSpPr/>
        <p:nvPr/>
      </p:nvGrpSpPr>
      <p:grpSpPr>
        <a:xfrm>
          <a:off x="0" y="0"/>
          <a:ext cx="0" cy="0"/>
          <a:chOff x="0" y="0"/>
          <a:chExt cx="0" cy="0"/>
        </a:xfrm>
      </p:grpSpPr>
      <p:sp>
        <p:nvSpPr>
          <p:cNvPr id="137" name="Google Shape;137;p23"/>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38" name="Google Shape;138;p23"/>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9" name="Google Shape;139;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140" name="Shape 140"/>
        <p:cNvGrpSpPr/>
        <p:nvPr/>
      </p:nvGrpSpPr>
      <p:grpSpPr>
        <a:xfrm>
          <a:off x="0" y="0"/>
          <a:ext cx="0" cy="0"/>
          <a:chOff x="0" y="0"/>
          <a:chExt cx="0" cy="0"/>
        </a:xfrm>
      </p:grpSpPr>
      <p:sp>
        <p:nvSpPr>
          <p:cNvPr id="141" name="Google Shape;141;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6" name="Shape 146"/>
        <p:cNvGrpSpPr/>
        <p:nvPr/>
      </p:nvGrpSpPr>
      <p:grpSpPr>
        <a:xfrm>
          <a:off x="0" y="0"/>
          <a:ext cx="0" cy="0"/>
          <a:chOff x="0" y="0"/>
          <a:chExt cx="0" cy="0"/>
        </a:xfrm>
      </p:grpSpPr>
      <p:sp>
        <p:nvSpPr>
          <p:cNvPr id="147" name="Google Shape;147;p26"/>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0" name="Google Shape;150;p26"/>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1" name="Google Shape;151;p2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2" name="Shape 152"/>
        <p:cNvGrpSpPr/>
        <p:nvPr/>
      </p:nvGrpSpPr>
      <p:grpSpPr>
        <a:xfrm>
          <a:off x="0" y="0"/>
          <a:ext cx="0" cy="0"/>
          <a:chOff x="0" y="0"/>
          <a:chExt cx="0" cy="0"/>
        </a:xfrm>
      </p:grpSpPr>
      <p:sp>
        <p:nvSpPr>
          <p:cNvPr id="153" name="Google Shape;153;p27"/>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54" name="Google Shape;154;p2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5" name="Shape 155"/>
        <p:cNvGrpSpPr/>
        <p:nvPr/>
      </p:nvGrpSpPr>
      <p:grpSpPr>
        <a:xfrm>
          <a:off x="0" y="0"/>
          <a:ext cx="0" cy="0"/>
          <a:chOff x="0" y="0"/>
          <a:chExt cx="0" cy="0"/>
        </a:xfrm>
      </p:grpSpPr>
      <p:sp>
        <p:nvSpPr>
          <p:cNvPr id="156" name="Google Shape;156;p28"/>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8"/>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59" name="Google Shape;159;p2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0" name="Google Shape;160;p2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61" name="Shape 161"/>
        <p:cNvGrpSpPr/>
        <p:nvPr/>
      </p:nvGrpSpPr>
      <p:grpSpPr>
        <a:xfrm>
          <a:off x="0" y="0"/>
          <a:ext cx="0" cy="0"/>
          <a:chOff x="0" y="0"/>
          <a:chExt cx="0" cy="0"/>
        </a:xfrm>
      </p:grpSpPr>
      <p:sp>
        <p:nvSpPr>
          <p:cNvPr id="162" name="Google Shape;162;p29"/>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9"/>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65" name="Google Shape;165;p29"/>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6" name="Google Shape;166;p29"/>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7" name="Google Shape;167;p2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8" name="Shape 168"/>
        <p:cNvGrpSpPr/>
        <p:nvPr/>
      </p:nvGrpSpPr>
      <p:grpSpPr>
        <a:xfrm>
          <a:off x="0" y="0"/>
          <a:ext cx="0" cy="0"/>
          <a:chOff x="0" y="0"/>
          <a:chExt cx="0" cy="0"/>
        </a:xfrm>
      </p:grpSpPr>
      <p:sp>
        <p:nvSpPr>
          <p:cNvPr id="169" name="Google Shape;169;p30"/>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0"/>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72" name="Google Shape;172;p3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73" name="Shape 173"/>
        <p:cNvGrpSpPr/>
        <p:nvPr/>
      </p:nvGrpSpPr>
      <p:grpSpPr>
        <a:xfrm>
          <a:off x="0" y="0"/>
          <a:ext cx="0" cy="0"/>
          <a:chOff x="0" y="0"/>
          <a:chExt cx="0" cy="0"/>
        </a:xfrm>
      </p:grpSpPr>
      <p:sp>
        <p:nvSpPr>
          <p:cNvPr id="174" name="Google Shape;174;p31"/>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1"/>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1"/>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7" name="Google Shape;177;p31"/>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178" name="Google Shape;178;p3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79" name="Shape 179"/>
        <p:cNvGrpSpPr/>
        <p:nvPr/>
      </p:nvGrpSpPr>
      <p:grpSpPr>
        <a:xfrm>
          <a:off x="0" y="0"/>
          <a:ext cx="0" cy="0"/>
          <a:chOff x="0" y="0"/>
          <a:chExt cx="0" cy="0"/>
        </a:xfrm>
      </p:grpSpPr>
      <p:sp>
        <p:nvSpPr>
          <p:cNvPr id="180" name="Google Shape;180;p32"/>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81" name="Google Shape;181;p3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 name="Google Shape;28;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82" name="Shape 182"/>
        <p:cNvGrpSpPr/>
        <p:nvPr/>
      </p:nvGrpSpPr>
      <p:grpSpPr>
        <a:xfrm>
          <a:off x="0" y="0"/>
          <a:ext cx="0" cy="0"/>
          <a:chOff x="0" y="0"/>
          <a:chExt cx="0" cy="0"/>
        </a:xfrm>
      </p:grpSpPr>
      <p:sp>
        <p:nvSpPr>
          <p:cNvPr id="183" name="Google Shape;183;p33"/>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3"/>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186" name="Google Shape;186;p33"/>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7" name="Google Shape;187;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88" name="Google Shape;188;p3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89" name="Shape 189"/>
        <p:cNvGrpSpPr/>
        <p:nvPr/>
      </p:nvGrpSpPr>
      <p:grpSpPr>
        <a:xfrm>
          <a:off x="0" y="0"/>
          <a:ext cx="0" cy="0"/>
          <a:chOff x="0" y="0"/>
          <a:chExt cx="0" cy="0"/>
        </a:xfrm>
      </p:grpSpPr>
      <p:sp>
        <p:nvSpPr>
          <p:cNvPr id="190" name="Google Shape;190;p34"/>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4"/>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193" name="Google Shape;193;p3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194" name="Shape 194"/>
        <p:cNvGrpSpPr/>
        <p:nvPr/>
      </p:nvGrpSpPr>
      <p:grpSpPr>
        <a:xfrm>
          <a:off x="0" y="0"/>
          <a:ext cx="0" cy="0"/>
          <a:chOff x="0" y="0"/>
          <a:chExt cx="0" cy="0"/>
        </a:xfrm>
      </p:grpSpPr>
      <p:sp>
        <p:nvSpPr>
          <p:cNvPr id="195" name="Google Shape;195;p35"/>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96" name="Google Shape;196;p35"/>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97" name="Google Shape;197;p3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198" name="Shape 198"/>
        <p:cNvGrpSpPr/>
        <p:nvPr/>
      </p:nvGrpSpPr>
      <p:grpSpPr>
        <a:xfrm>
          <a:off x="0" y="0"/>
          <a:ext cx="0" cy="0"/>
          <a:chOff x="0" y="0"/>
          <a:chExt cx="0" cy="0"/>
        </a:xfrm>
      </p:grpSpPr>
      <p:sp>
        <p:nvSpPr>
          <p:cNvPr id="199" name="Google Shape;199;p3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4" name="Google Shape;34;p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6"/>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7" name="Google Shape;47;p7"/>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7"/>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7"/>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9"/>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86" name="Google Shape;86;p13"/>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7" name="Google Shape;87;p1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142" name="Shape 142"/>
        <p:cNvGrpSpPr/>
        <p:nvPr/>
      </p:nvGrpSpPr>
      <p:grpSpPr>
        <a:xfrm>
          <a:off x="0" y="0"/>
          <a:ext cx="0" cy="0"/>
          <a:chOff x="0" y="0"/>
          <a:chExt cx="0" cy="0"/>
        </a:xfrm>
      </p:grpSpPr>
      <p:sp>
        <p:nvSpPr>
          <p:cNvPr id="143" name="Google Shape;143;p2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144" name="Google Shape;144;p25"/>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145" name="Google Shape;145;p2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hyperlink" Target="http://www.hcpss.org/connec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hyperlink" Target="http://www.hcpss.org/connect/" TargetMode="External"/><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hyperlink" Target="http://www.hcpss.org/connect/" TargetMode="External"/><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6.png"/><Relationship Id="rId11" Type="http://schemas.openxmlformats.org/officeDocument/2006/relationships/image" Target="../media/image27.png"/><Relationship Id="rId10" Type="http://schemas.openxmlformats.org/officeDocument/2006/relationships/hyperlink" Target="https://www.youtube.com/watch?v=7wv5Oea3Fg8" TargetMode="External"/><Relationship Id="rId9" Type="http://schemas.openxmlformats.org/officeDocument/2006/relationships/image" Target="../media/image39.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31.png"/><Relationship Id="rId8"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8.jpg"/><Relationship Id="rId4" Type="http://schemas.openxmlformats.org/officeDocument/2006/relationships/hyperlink" Target="http://hcpss.nutrislice.com/" TargetMode="External"/><Relationship Id="rId5" Type="http://schemas.openxmlformats.org/officeDocument/2006/relationships/hyperlink" Target="http://hcpss.nutrislice.com/" TargetMode="External"/><Relationship Id="rId6" Type="http://schemas.openxmlformats.org/officeDocument/2006/relationships/hyperlink" Target="http://hcpss.nutrislice.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7.jpg"/><Relationship Id="rId4" Type="http://schemas.openxmlformats.org/officeDocument/2006/relationships/image" Target="../media/image35.jpg"/><Relationship Id="rId5" Type="http://schemas.openxmlformats.org/officeDocument/2006/relationships/image" Target="../media/image41.jpg"/><Relationship Id="rId6" Type="http://schemas.openxmlformats.org/officeDocument/2006/relationships/image" Target="../media/image4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 Id="rId3" Type="http://schemas.openxmlformats.org/officeDocument/2006/relationships/image" Target="../media/image4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2.jpg"/><Relationship Id="rId5" Type="http://schemas.openxmlformats.org/officeDocument/2006/relationships/image" Target="../media/image6.jpg"/><Relationship Id="rId6" Type="http://schemas.openxmlformats.org/officeDocument/2006/relationships/hyperlink" Target="http://www.hcpss.org/" TargetMode="External"/><Relationship Id="rId7"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9.jpg"/><Relationship Id="rId5" Type="http://schemas.openxmlformats.org/officeDocument/2006/relationships/image" Target="../media/image11.png"/><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16.jpg"/><Relationship Id="rId6" Type="http://schemas.openxmlformats.org/officeDocument/2006/relationships/image" Target="../media/image18.jpg"/><Relationship Id="rId7" Type="http://schemas.openxmlformats.org/officeDocument/2006/relationships/image" Target="../media/image2.jpg"/><Relationship Id="rId8"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7"/>
          <p:cNvSpPr txBox="1"/>
          <p:nvPr/>
        </p:nvSpPr>
        <p:spPr>
          <a:xfrm>
            <a:off x="120770" y="541675"/>
            <a:ext cx="5295292" cy="3477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1B4072"/>
                </a:solidFill>
                <a:latin typeface="Calibri"/>
                <a:ea typeface="Calibri"/>
                <a:cs typeface="Calibri"/>
                <a:sym typeface="Calibri"/>
              </a:rPr>
              <a:t>Welcome to</a:t>
            </a:r>
            <a:endParaRPr/>
          </a:p>
          <a:p>
            <a:pPr indent="0" lvl="0" marL="0" marR="0" rtl="0" algn="ctr">
              <a:spcBef>
                <a:spcPts val="0"/>
              </a:spcBef>
              <a:spcAft>
                <a:spcPts val="0"/>
              </a:spcAft>
              <a:buNone/>
            </a:pPr>
            <a:r>
              <a:rPr b="1" lang="en-US" sz="4800">
                <a:solidFill>
                  <a:srgbClr val="1B4072"/>
                </a:solidFill>
                <a:latin typeface="Calibri"/>
                <a:ea typeface="Calibri"/>
                <a:cs typeface="Calibri"/>
                <a:sym typeface="Calibri"/>
              </a:rPr>
              <a:t>Bushy Park</a:t>
            </a:r>
            <a:r>
              <a:rPr b="1" i="0" lang="en-US" sz="4800" u="none" cap="none" strike="noStrike">
                <a:solidFill>
                  <a:srgbClr val="1B4072"/>
                </a:solidFill>
                <a:latin typeface="Calibri"/>
                <a:ea typeface="Calibri"/>
                <a:cs typeface="Calibri"/>
                <a:sym typeface="Calibri"/>
              </a:rPr>
              <a:t> Elementary School </a:t>
            </a:r>
            <a:endParaRPr/>
          </a:p>
          <a:p>
            <a:pPr indent="0" lvl="0" marL="0" marR="0" rtl="0" algn="ctr">
              <a:spcBef>
                <a:spcPts val="0"/>
              </a:spcBef>
              <a:spcAft>
                <a:spcPts val="0"/>
              </a:spcAft>
              <a:buNone/>
            </a:pPr>
            <a:r>
              <a:t/>
            </a:r>
            <a:endParaRPr b="1" i="0" sz="4000" u="none" cap="none" strike="noStrike">
              <a:solidFill>
                <a:srgbClr val="1B4072"/>
              </a:solidFill>
              <a:latin typeface="Calibri"/>
              <a:ea typeface="Calibri"/>
              <a:cs typeface="Calibri"/>
              <a:sym typeface="Calibri"/>
            </a:endParaRPr>
          </a:p>
          <a:p>
            <a:pPr indent="0" lvl="0" marL="0" marR="0" rtl="0" algn="ctr">
              <a:spcBef>
                <a:spcPts val="0"/>
              </a:spcBef>
              <a:spcAft>
                <a:spcPts val="0"/>
              </a:spcAft>
              <a:buNone/>
            </a:pPr>
            <a:r>
              <a:rPr b="1" i="0" lang="en-US" sz="4400" u="none" cap="none" strike="noStrike">
                <a:solidFill>
                  <a:srgbClr val="1B4072"/>
                </a:solidFill>
                <a:latin typeface="Calibri"/>
                <a:ea typeface="Calibri"/>
                <a:cs typeface="Calibri"/>
                <a:sym typeface="Calibri"/>
              </a:rPr>
              <a:t>Back to School Night</a:t>
            </a:r>
            <a:endParaRPr b="1" i="0" sz="5400" u="none" cap="none" strike="noStrike">
              <a:solidFill>
                <a:srgbClr val="1B4072"/>
              </a:solidFill>
              <a:latin typeface="Calibri"/>
              <a:ea typeface="Calibri"/>
              <a:cs typeface="Calibri"/>
              <a:sym typeface="Calibri"/>
            </a:endParaRPr>
          </a:p>
        </p:txBody>
      </p:sp>
      <p:pic>
        <p:nvPicPr>
          <p:cNvPr id="206" name="Google Shape;206;p37"/>
          <p:cNvPicPr preferRelativeResize="0"/>
          <p:nvPr/>
        </p:nvPicPr>
        <p:blipFill>
          <a:blip r:embed="rId3">
            <a:alphaModFix/>
          </a:blip>
          <a:stretch>
            <a:fillRect/>
          </a:stretch>
        </p:blipFill>
        <p:spPr>
          <a:xfrm>
            <a:off x="5416062" y="685800"/>
            <a:ext cx="3423138" cy="34231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6"/>
          <p:cNvSpPr/>
          <p:nvPr/>
        </p:nvSpPr>
        <p:spPr>
          <a:xfrm>
            <a:off x="0" y="85063"/>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FFFF"/>
                </a:solidFill>
                <a:latin typeface="Calibri"/>
                <a:ea typeface="Calibri"/>
                <a:cs typeface="Calibri"/>
                <a:sym typeface="Calibri"/>
              </a:rPr>
              <a:t>Mental Health and Student Supports</a:t>
            </a:r>
            <a:endParaRPr/>
          </a:p>
        </p:txBody>
      </p:sp>
      <p:sp>
        <p:nvSpPr>
          <p:cNvPr id="313" name="Google Shape;313;p46"/>
          <p:cNvSpPr txBox="1"/>
          <p:nvPr/>
        </p:nvSpPr>
        <p:spPr>
          <a:xfrm>
            <a:off x="208722" y="1101289"/>
            <a:ext cx="8726557" cy="36313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B4072"/>
              </a:buClr>
              <a:buSzPts val="2800"/>
              <a:buFont typeface="Arial"/>
              <a:buNone/>
            </a:pPr>
            <a:r>
              <a:rPr lang="en-US" sz="2800">
                <a:solidFill>
                  <a:srgbClr val="1B4072"/>
                </a:solidFill>
                <a:latin typeface="Calibri"/>
                <a:ea typeface="Calibri"/>
                <a:cs typeface="Calibri"/>
                <a:sym typeface="Calibri"/>
              </a:rPr>
              <a:t>School Counselor: </a:t>
            </a:r>
            <a:r>
              <a:rPr lang="en-US" sz="2800">
                <a:solidFill>
                  <a:srgbClr val="548135"/>
                </a:solidFill>
                <a:latin typeface="Calibri"/>
                <a:ea typeface="Calibri"/>
                <a:cs typeface="Calibri"/>
                <a:sym typeface="Calibri"/>
              </a:rPr>
              <a:t>Beth Bengermino </a:t>
            </a:r>
            <a:r>
              <a:rPr lang="en-US" sz="1800">
                <a:solidFill>
                  <a:srgbClr val="548135"/>
                </a:solidFill>
                <a:latin typeface="Calibri"/>
                <a:ea typeface="Calibri"/>
                <a:cs typeface="Calibri"/>
                <a:sym typeface="Calibri"/>
              </a:rPr>
              <a:t>elizabeth_bengermino@hcpss.org</a:t>
            </a:r>
            <a:endParaRPr sz="1800"/>
          </a:p>
          <a:p>
            <a:pPr indent="0" lvl="0" marL="0" marR="0" rtl="0" algn="l">
              <a:lnSpc>
                <a:spcPct val="100000"/>
              </a:lnSpc>
              <a:spcBef>
                <a:spcPts val="750"/>
              </a:spcBef>
              <a:spcAft>
                <a:spcPts val="0"/>
              </a:spcAft>
              <a:buClr>
                <a:srgbClr val="1B4072"/>
              </a:buClr>
              <a:buSzPts val="2800"/>
              <a:buFont typeface="Arial"/>
              <a:buNone/>
            </a:pPr>
            <a:r>
              <a:rPr lang="en-US" sz="2800">
                <a:solidFill>
                  <a:srgbClr val="1B4072"/>
                </a:solidFill>
                <a:latin typeface="Calibri"/>
                <a:ea typeface="Calibri"/>
                <a:cs typeface="Calibri"/>
                <a:sym typeface="Calibri"/>
              </a:rPr>
              <a:t>School Psychologist:</a:t>
            </a:r>
            <a:r>
              <a:rPr lang="en-US" sz="2800">
                <a:solidFill>
                  <a:srgbClr val="548135"/>
                </a:solidFill>
                <a:latin typeface="Calibri"/>
                <a:ea typeface="Calibri"/>
                <a:cs typeface="Calibri"/>
                <a:sym typeface="Calibri"/>
              </a:rPr>
              <a:t> Dr. Grace Jones </a:t>
            </a:r>
            <a:r>
              <a:rPr lang="en-US" sz="2400">
                <a:solidFill>
                  <a:srgbClr val="548135"/>
                </a:solidFill>
                <a:latin typeface="Calibri"/>
                <a:ea typeface="Calibri"/>
                <a:cs typeface="Calibri"/>
                <a:sym typeface="Calibri"/>
              </a:rPr>
              <a:t>grace_jones@hcpss.org</a:t>
            </a:r>
            <a:endParaRPr sz="2400"/>
          </a:p>
          <a:p>
            <a:pPr indent="0" lvl="0" marL="0" marR="0" rtl="0" algn="l">
              <a:lnSpc>
                <a:spcPct val="100000"/>
              </a:lnSpc>
              <a:spcBef>
                <a:spcPts val="750"/>
              </a:spcBef>
              <a:spcAft>
                <a:spcPts val="0"/>
              </a:spcAft>
              <a:buClr>
                <a:srgbClr val="002060"/>
              </a:buClr>
              <a:buSzPts val="2800"/>
              <a:buFont typeface="Arial"/>
              <a:buNone/>
            </a:pPr>
            <a:r>
              <a:rPr lang="en-US" sz="2800">
                <a:solidFill>
                  <a:srgbClr val="002060"/>
                </a:solidFill>
                <a:latin typeface="Calibri"/>
                <a:ea typeface="Calibri"/>
                <a:cs typeface="Calibri"/>
                <a:sym typeface="Calibri"/>
              </a:rPr>
              <a:t>Pupil Personnel Worker:</a:t>
            </a:r>
            <a:r>
              <a:rPr lang="en-US" sz="2800">
                <a:solidFill>
                  <a:srgbClr val="1B4072"/>
                </a:solidFill>
                <a:latin typeface="Calibri"/>
                <a:ea typeface="Calibri"/>
                <a:cs typeface="Calibri"/>
                <a:sym typeface="Calibri"/>
              </a:rPr>
              <a:t> </a:t>
            </a:r>
            <a:r>
              <a:rPr lang="en-US" sz="2800">
                <a:solidFill>
                  <a:srgbClr val="548135"/>
                </a:solidFill>
                <a:latin typeface="Calibri"/>
                <a:ea typeface="Calibri"/>
                <a:cs typeface="Calibri"/>
                <a:sym typeface="Calibri"/>
              </a:rPr>
              <a:t>Neil Gwinn </a:t>
            </a:r>
            <a:r>
              <a:rPr lang="en-US" sz="2400">
                <a:solidFill>
                  <a:srgbClr val="548135"/>
                </a:solidFill>
                <a:latin typeface="Calibri"/>
                <a:ea typeface="Calibri"/>
                <a:cs typeface="Calibri"/>
                <a:sym typeface="Calibri"/>
              </a:rPr>
              <a:t>neil_gwinn@hcpss.org</a:t>
            </a:r>
            <a:endParaRPr sz="2400"/>
          </a:p>
          <a:p>
            <a:pPr indent="0" lvl="0" marL="0" marR="0" rtl="0" algn="l">
              <a:lnSpc>
                <a:spcPct val="100000"/>
              </a:lnSpc>
              <a:spcBef>
                <a:spcPts val="750"/>
              </a:spcBef>
              <a:spcAft>
                <a:spcPts val="0"/>
              </a:spcAft>
              <a:buClr>
                <a:schemeClr val="dk1"/>
              </a:buClr>
              <a:buSzPts val="2800"/>
              <a:buFont typeface="Arial"/>
              <a:buNone/>
            </a:pPr>
            <a:r>
              <a:t/>
            </a:r>
            <a:endParaRPr sz="2800">
              <a:solidFill>
                <a:srgbClr val="548135"/>
              </a:solidFill>
              <a:latin typeface="Calibri"/>
              <a:ea typeface="Calibri"/>
              <a:cs typeface="Calibri"/>
              <a:sym typeface="Calibri"/>
            </a:endParaRPr>
          </a:p>
        </p:txBody>
      </p:sp>
      <p:sp>
        <p:nvSpPr>
          <p:cNvPr id="314" name="Google Shape;314;p46"/>
          <p:cNvSpPr txBox="1"/>
          <p:nvPr/>
        </p:nvSpPr>
        <p:spPr>
          <a:xfrm>
            <a:off x="0" y="4029423"/>
            <a:ext cx="9144000" cy="892552"/>
          </a:xfrm>
          <a:prstGeom prst="rect">
            <a:avLst/>
          </a:prstGeom>
          <a:solidFill>
            <a:srgbClr val="AF57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Calibri"/>
                <a:ea typeface="Calibri"/>
                <a:cs typeface="Calibri"/>
                <a:sym typeface="Calibri"/>
              </a:rPr>
              <a:t>More information: </a:t>
            </a:r>
            <a:br>
              <a:rPr lang="en-US" sz="2400">
                <a:solidFill>
                  <a:srgbClr val="FFFFFF"/>
                </a:solidFill>
                <a:latin typeface="Calibri"/>
                <a:ea typeface="Calibri"/>
                <a:cs typeface="Calibri"/>
                <a:sym typeface="Calibri"/>
              </a:rPr>
            </a:br>
            <a:r>
              <a:rPr lang="en-US" sz="2800">
                <a:solidFill>
                  <a:srgbClr val="FFFFFF"/>
                </a:solidFill>
                <a:latin typeface="Calibri"/>
                <a:ea typeface="Calibri"/>
                <a:cs typeface="Calibri"/>
                <a:sym typeface="Calibri"/>
              </a:rPr>
              <a:t>www.hcpss.org/supports/mental-health-wellness</a:t>
            </a:r>
            <a:endParaRPr sz="24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7"/>
          <p:cNvSpPr/>
          <p:nvPr/>
        </p:nvSpPr>
        <p:spPr>
          <a:xfrm>
            <a:off x="2661555" y="3287721"/>
            <a:ext cx="3853543" cy="759209"/>
          </a:xfrm>
          <a:prstGeom prst="rect">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321" name="Google Shape;321;p47"/>
          <p:cNvSpPr/>
          <p:nvPr/>
        </p:nvSpPr>
        <p:spPr>
          <a:xfrm>
            <a:off x="424543" y="1868375"/>
            <a:ext cx="3853543" cy="1177245"/>
          </a:xfrm>
          <a:prstGeom prst="rect">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322" name="Google Shape;322;p47"/>
          <p:cNvSpPr/>
          <p:nvPr/>
        </p:nvSpPr>
        <p:spPr>
          <a:xfrm>
            <a:off x="4833257" y="1868375"/>
            <a:ext cx="3853543" cy="1177245"/>
          </a:xfrm>
          <a:prstGeom prst="rect">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pic>
        <p:nvPicPr>
          <p:cNvPr id="323" name="Google Shape;323;p47"/>
          <p:cNvPicPr preferRelativeResize="0"/>
          <p:nvPr/>
        </p:nvPicPr>
        <p:blipFill rotWithShape="1">
          <a:blip r:embed="rId3">
            <a:alphaModFix/>
          </a:blip>
          <a:srcRect b="0" l="0" r="0" t="0"/>
          <a:stretch/>
        </p:blipFill>
        <p:spPr>
          <a:xfrm>
            <a:off x="2682688" y="14203"/>
            <a:ext cx="3772084" cy="1652092"/>
          </a:xfrm>
          <a:prstGeom prst="rect">
            <a:avLst/>
          </a:prstGeom>
          <a:noFill/>
          <a:ln>
            <a:noFill/>
          </a:ln>
        </p:spPr>
      </p:pic>
      <p:sp>
        <p:nvSpPr>
          <p:cNvPr id="324" name="Google Shape;324;p47"/>
          <p:cNvSpPr/>
          <p:nvPr/>
        </p:nvSpPr>
        <p:spPr>
          <a:xfrm>
            <a:off x="424543" y="1950892"/>
            <a:ext cx="3853543"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Synergy Student</a:t>
            </a:r>
            <a:endParaRPr b="1" sz="32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3200">
                <a:solidFill>
                  <a:schemeClr val="dk1"/>
                </a:solidFill>
                <a:latin typeface="Calibri"/>
                <a:ea typeface="Calibri"/>
                <a:cs typeface="Calibri"/>
                <a:sym typeface="Calibri"/>
              </a:rPr>
              <a:t> Information System</a:t>
            </a:r>
            <a:endParaRPr b="1" sz="3200">
              <a:solidFill>
                <a:schemeClr val="dk1"/>
              </a:solidFill>
              <a:latin typeface="Calibri"/>
              <a:ea typeface="Calibri"/>
              <a:cs typeface="Calibri"/>
              <a:sym typeface="Calibri"/>
            </a:endParaRPr>
          </a:p>
        </p:txBody>
      </p:sp>
      <p:sp>
        <p:nvSpPr>
          <p:cNvPr id="325" name="Google Shape;325;p47"/>
          <p:cNvSpPr/>
          <p:nvPr/>
        </p:nvSpPr>
        <p:spPr>
          <a:xfrm>
            <a:off x="4833257" y="1950892"/>
            <a:ext cx="3853543"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Canvas</a:t>
            </a:r>
            <a:endParaRPr b="1" sz="32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3200">
                <a:solidFill>
                  <a:schemeClr val="dk1"/>
                </a:solidFill>
                <a:latin typeface="Calibri"/>
                <a:ea typeface="Calibri"/>
                <a:cs typeface="Calibri"/>
                <a:sym typeface="Calibri"/>
              </a:rPr>
              <a:t>Learning System</a:t>
            </a:r>
            <a:endParaRPr b="1" sz="3200">
              <a:solidFill>
                <a:schemeClr val="dk1"/>
              </a:solidFill>
              <a:latin typeface="Calibri"/>
              <a:ea typeface="Calibri"/>
              <a:cs typeface="Calibri"/>
              <a:sym typeface="Calibri"/>
            </a:endParaRPr>
          </a:p>
        </p:txBody>
      </p:sp>
      <p:sp>
        <p:nvSpPr>
          <p:cNvPr id="326" name="Google Shape;326;p47"/>
          <p:cNvSpPr/>
          <p:nvPr/>
        </p:nvSpPr>
        <p:spPr>
          <a:xfrm>
            <a:off x="5939664" y="1650810"/>
            <a:ext cx="223138" cy="3000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chemeClr val="dk1"/>
                </a:solidFill>
                <a:latin typeface="Calibri"/>
                <a:ea typeface="Calibri"/>
                <a:cs typeface="Calibri"/>
                <a:sym typeface="Calibri"/>
              </a:rPr>
              <a:t> </a:t>
            </a:r>
            <a:endParaRPr/>
          </a:p>
        </p:txBody>
      </p:sp>
      <p:sp>
        <p:nvSpPr>
          <p:cNvPr id="327" name="Google Shape;327;p47">
            <a:hlinkClick r:id="rId4"/>
          </p:cNvPr>
          <p:cNvSpPr txBox="1"/>
          <p:nvPr/>
        </p:nvSpPr>
        <p:spPr>
          <a:xfrm>
            <a:off x="1273627" y="4161499"/>
            <a:ext cx="6858000" cy="702957"/>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4000">
                <a:solidFill>
                  <a:srgbClr val="C86500"/>
                </a:solidFill>
                <a:latin typeface="Calibri"/>
                <a:ea typeface="Calibri"/>
                <a:cs typeface="Calibri"/>
                <a:sym typeface="Calibri"/>
              </a:rPr>
              <a:t>www.hcpss.org/connect</a:t>
            </a:r>
            <a:endParaRPr/>
          </a:p>
        </p:txBody>
      </p:sp>
      <p:sp>
        <p:nvSpPr>
          <p:cNvPr id="328" name="Google Shape;328;p47"/>
          <p:cNvSpPr/>
          <p:nvPr/>
        </p:nvSpPr>
        <p:spPr>
          <a:xfrm>
            <a:off x="2661555" y="3351558"/>
            <a:ext cx="385354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Family File</a:t>
            </a:r>
            <a:endParaRPr b="1" sz="3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pic>
        <p:nvPicPr>
          <p:cNvPr id="334" name="Google Shape;334;p48"/>
          <p:cNvPicPr preferRelativeResize="0"/>
          <p:nvPr/>
        </p:nvPicPr>
        <p:blipFill rotWithShape="1">
          <a:blip r:embed="rId3">
            <a:alphaModFix/>
          </a:blip>
          <a:srcRect b="0" l="0" r="0" t="0"/>
          <a:stretch/>
        </p:blipFill>
        <p:spPr>
          <a:xfrm>
            <a:off x="370719" y="1062012"/>
            <a:ext cx="2897414" cy="1086532"/>
          </a:xfrm>
          <a:prstGeom prst="rect">
            <a:avLst/>
          </a:prstGeom>
          <a:noFill/>
          <a:ln>
            <a:noFill/>
          </a:ln>
        </p:spPr>
      </p:pic>
      <p:sp>
        <p:nvSpPr>
          <p:cNvPr id="335" name="Google Shape;335;p48"/>
          <p:cNvSpPr/>
          <p:nvPr/>
        </p:nvSpPr>
        <p:spPr>
          <a:xfrm>
            <a:off x="3618404" y="820456"/>
            <a:ext cx="5313929" cy="2062103"/>
          </a:xfrm>
          <a:prstGeom prst="rect">
            <a:avLst/>
          </a:prstGeom>
          <a:noFill/>
          <a:ln>
            <a:noFill/>
          </a:ln>
        </p:spPr>
        <p:txBody>
          <a:bodyPr anchorCtr="0" anchor="t" bIns="45700" lIns="91425" spcFirstLastPara="1" rIns="91425" wrap="square" tIns="45700">
            <a:noAutofit/>
          </a:bodyPr>
          <a:lstStyle/>
          <a:p>
            <a:pPr indent="-214313" lvl="0" marL="214313" marR="0" rtl="0" algn="l">
              <a:spcBef>
                <a:spcPts val="0"/>
              </a:spcBef>
              <a:spcAft>
                <a:spcPts val="0"/>
              </a:spcAft>
              <a:buClr>
                <a:srgbClr val="002060"/>
              </a:buClr>
              <a:buSzPts val="3200"/>
              <a:buFont typeface="Arial"/>
              <a:buChar char="•"/>
            </a:pPr>
            <a:r>
              <a:rPr lang="en-US" sz="3200">
                <a:solidFill>
                  <a:srgbClr val="002060"/>
                </a:solidFill>
                <a:latin typeface="Calibri"/>
                <a:ea typeface="Calibri"/>
                <a:cs typeface="Calibri"/>
                <a:sym typeface="Calibri"/>
              </a:rPr>
              <a:t>Parent contact information</a:t>
            </a:r>
            <a:endParaRPr/>
          </a:p>
          <a:p>
            <a:pPr indent="-214313" lvl="0" marL="214313" marR="0" rtl="0" algn="l">
              <a:spcBef>
                <a:spcPts val="0"/>
              </a:spcBef>
              <a:spcAft>
                <a:spcPts val="0"/>
              </a:spcAft>
              <a:buClr>
                <a:srgbClr val="002060"/>
              </a:buClr>
              <a:buSzPts val="3200"/>
              <a:buFont typeface="Arial"/>
              <a:buChar char="•"/>
            </a:pPr>
            <a:r>
              <a:rPr lang="en-US" sz="3200">
                <a:solidFill>
                  <a:srgbClr val="002060"/>
                </a:solidFill>
                <a:latin typeface="Calibri"/>
                <a:ea typeface="Calibri"/>
                <a:cs typeface="Calibri"/>
                <a:sym typeface="Calibri"/>
              </a:rPr>
              <a:t>Medical data and contacts</a:t>
            </a:r>
            <a:endParaRPr/>
          </a:p>
          <a:p>
            <a:pPr indent="-214313" lvl="0" marL="214313" marR="0" rtl="0" algn="l">
              <a:spcBef>
                <a:spcPts val="0"/>
              </a:spcBef>
              <a:spcAft>
                <a:spcPts val="0"/>
              </a:spcAft>
              <a:buClr>
                <a:srgbClr val="002060"/>
              </a:buClr>
              <a:buSzPts val="3200"/>
              <a:buFont typeface="Arial"/>
              <a:buChar char="•"/>
            </a:pPr>
            <a:r>
              <a:rPr lang="en-US" sz="3200">
                <a:solidFill>
                  <a:srgbClr val="002060"/>
                </a:solidFill>
                <a:latin typeface="Calibri"/>
                <a:ea typeface="Calibri"/>
                <a:cs typeface="Calibri"/>
                <a:sym typeface="Calibri"/>
              </a:rPr>
              <a:t>After-school transportation </a:t>
            </a:r>
            <a:endParaRPr/>
          </a:p>
          <a:p>
            <a:pPr indent="-214313" lvl="0" marL="214313" marR="0" rtl="0" algn="l">
              <a:spcBef>
                <a:spcPts val="0"/>
              </a:spcBef>
              <a:spcAft>
                <a:spcPts val="0"/>
              </a:spcAft>
              <a:buClr>
                <a:srgbClr val="002060"/>
              </a:buClr>
              <a:buSzPts val="3200"/>
              <a:buFont typeface="Arial"/>
              <a:buChar char="•"/>
            </a:pPr>
            <a:r>
              <a:rPr lang="en-US" sz="3200">
                <a:solidFill>
                  <a:srgbClr val="002060"/>
                </a:solidFill>
                <a:latin typeface="Calibri"/>
                <a:ea typeface="Calibri"/>
                <a:cs typeface="Calibri"/>
                <a:sym typeface="Calibri"/>
              </a:rPr>
              <a:t>Data privacy preferences</a:t>
            </a:r>
            <a:endParaRPr/>
          </a:p>
        </p:txBody>
      </p:sp>
      <p:sp>
        <p:nvSpPr>
          <p:cNvPr id="336" name="Google Shape;336;p48">
            <a:hlinkClick r:id="rId4"/>
          </p:cNvPr>
          <p:cNvSpPr txBox="1"/>
          <p:nvPr/>
        </p:nvSpPr>
        <p:spPr>
          <a:xfrm>
            <a:off x="0" y="4192893"/>
            <a:ext cx="9144000" cy="702900"/>
          </a:xfrm>
          <a:prstGeom prst="rect">
            <a:avLst/>
          </a:prstGeom>
          <a:solidFill>
            <a:srgbClr val="C865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www.hcpss.org/connect</a:t>
            </a:r>
            <a:endParaRPr sz="4000">
              <a:solidFill>
                <a:schemeClr val="lt1"/>
              </a:solidFill>
              <a:latin typeface="Calibri"/>
              <a:ea typeface="Calibri"/>
              <a:cs typeface="Calibri"/>
              <a:sym typeface="Calibri"/>
            </a:endParaRPr>
          </a:p>
        </p:txBody>
      </p:sp>
      <p:sp>
        <p:nvSpPr>
          <p:cNvPr id="337" name="Google Shape;337;p48"/>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Update Student Information</a:t>
            </a:r>
            <a:endParaRPr/>
          </a:p>
        </p:txBody>
      </p:sp>
      <p:pic>
        <p:nvPicPr>
          <p:cNvPr descr="https://lh6.googleusercontent.com/L4J6Kut8Lhc9G6oT37MzqR6FkvmR_SQ7mUDlcynSd2RBLaT3GHczCDq3i2EEY-2HferLog7N-kFzKbSqkrGxfvXzk2RpvS8UZPoF2wuHvRaheYm2LM93Rtl_id_nGicRmRy_racLb48" id="338" name="Google Shape;338;p48"/>
          <p:cNvPicPr preferRelativeResize="0"/>
          <p:nvPr/>
        </p:nvPicPr>
        <p:blipFill rotWithShape="1">
          <a:blip r:embed="rId5">
            <a:alphaModFix/>
          </a:blip>
          <a:srcRect b="0" l="0" r="0" t="0"/>
          <a:stretch/>
        </p:blipFill>
        <p:spPr>
          <a:xfrm>
            <a:off x="370719" y="2831091"/>
            <a:ext cx="2897414" cy="1028911"/>
          </a:xfrm>
          <a:prstGeom prst="rect">
            <a:avLst/>
          </a:prstGeom>
          <a:noFill/>
          <a:ln>
            <a:noFill/>
          </a:ln>
        </p:spPr>
      </p:pic>
      <p:sp>
        <p:nvSpPr>
          <p:cNvPr id="339" name="Google Shape;339;p48"/>
          <p:cNvSpPr/>
          <p:nvPr/>
        </p:nvSpPr>
        <p:spPr>
          <a:xfrm>
            <a:off x="3618403" y="3191105"/>
            <a:ext cx="5313900" cy="584700"/>
          </a:xfrm>
          <a:prstGeom prst="rect">
            <a:avLst/>
          </a:prstGeom>
          <a:noFill/>
          <a:ln>
            <a:noFill/>
          </a:ln>
        </p:spPr>
        <p:txBody>
          <a:bodyPr anchorCtr="0" anchor="t" bIns="45700" lIns="91425" spcFirstLastPara="1" rIns="91425" wrap="square" tIns="45700">
            <a:noAutofit/>
          </a:bodyPr>
          <a:lstStyle/>
          <a:p>
            <a:pPr indent="-214313" lvl="0" marL="214313" marR="0" rtl="0" algn="l">
              <a:spcBef>
                <a:spcPts val="0"/>
              </a:spcBef>
              <a:spcAft>
                <a:spcPts val="0"/>
              </a:spcAft>
              <a:buClr>
                <a:srgbClr val="002060"/>
              </a:buClr>
              <a:buSzPts val="3200"/>
              <a:buFont typeface="Arial"/>
              <a:buChar char="•"/>
            </a:pPr>
            <a:r>
              <a:rPr lang="en-US" sz="3200">
                <a:solidFill>
                  <a:srgbClr val="002060"/>
                </a:solidFill>
                <a:latin typeface="Calibri"/>
                <a:ea typeface="Calibri"/>
                <a:cs typeface="Calibri"/>
                <a:sym typeface="Calibri"/>
              </a:rPr>
              <a:t>Athletic participation forms</a:t>
            </a:r>
            <a:endParaRPr sz="3200">
              <a:solidFill>
                <a:srgbClr val="00206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49"/>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HCPSS Connect: How to Get Help</a:t>
            </a:r>
            <a:endParaRPr sz="3600">
              <a:solidFill>
                <a:srgbClr val="B8D87A"/>
              </a:solidFill>
              <a:latin typeface="Calibri"/>
              <a:ea typeface="Calibri"/>
              <a:cs typeface="Calibri"/>
              <a:sym typeface="Calibri"/>
            </a:endParaRPr>
          </a:p>
        </p:txBody>
      </p:sp>
      <p:sp>
        <p:nvSpPr>
          <p:cNvPr id="346" name="Google Shape;346;p49"/>
          <p:cNvSpPr txBox="1"/>
          <p:nvPr/>
        </p:nvSpPr>
        <p:spPr>
          <a:xfrm>
            <a:off x="287867" y="1173170"/>
            <a:ext cx="3967898" cy="2684941"/>
          </a:xfrm>
          <a:prstGeom prst="rect">
            <a:avLst/>
          </a:prstGeom>
          <a:noFill/>
          <a:ln>
            <a:noFill/>
          </a:ln>
        </p:spPr>
        <p:txBody>
          <a:bodyPr anchorCtr="0" anchor="t" bIns="68550" lIns="68550" spcFirstLastPara="1" rIns="68550" wrap="square" tIns="68550">
            <a:noAutofit/>
          </a:bodyPr>
          <a:lstStyle/>
          <a:p>
            <a:pPr indent="0" lvl="0" marL="0" marR="0" rtl="0" algn="ctr">
              <a:lnSpc>
                <a:spcPct val="120000"/>
              </a:lnSpc>
              <a:spcBef>
                <a:spcPts val="0"/>
              </a:spcBef>
              <a:spcAft>
                <a:spcPts val="0"/>
              </a:spcAft>
              <a:buNone/>
            </a:pPr>
            <a:r>
              <a:rPr b="1" lang="en-US" sz="3200">
                <a:solidFill>
                  <a:srgbClr val="548135"/>
                </a:solidFill>
                <a:latin typeface="Calibri"/>
                <a:ea typeface="Calibri"/>
                <a:cs typeface="Calibri"/>
                <a:sym typeface="Calibri"/>
              </a:rPr>
              <a:t>Login Assistance:</a:t>
            </a:r>
            <a:endParaRPr/>
          </a:p>
          <a:p>
            <a:pPr indent="0" lvl="0" marL="0" marR="0" rtl="0" algn="ctr">
              <a:lnSpc>
                <a:spcPct val="120000"/>
              </a:lnSpc>
              <a:spcBef>
                <a:spcPts val="0"/>
              </a:spcBef>
              <a:spcAft>
                <a:spcPts val="0"/>
              </a:spcAft>
              <a:buNone/>
            </a:pPr>
            <a:r>
              <a:rPr lang="en-US" sz="2800">
                <a:solidFill>
                  <a:srgbClr val="000000"/>
                </a:solidFill>
                <a:latin typeface="Calibri"/>
                <a:ea typeface="Calibri"/>
                <a:cs typeface="Calibri"/>
                <a:sym typeface="Calibri"/>
              </a:rPr>
              <a:t>Contact the school office</a:t>
            </a:r>
            <a:endParaRPr sz="2800">
              <a:solidFill>
                <a:srgbClr val="000000"/>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3200">
              <a:solidFill>
                <a:srgbClr val="000000"/>
              </a:solidFill>
              <a:latin typeface="Calibri"/>
              <a:ea typeface="Calibri"/>
              <a:cs typeface="Calibri"/>
              <a:sym typeface="Calibri"/>
            </a:endParaRPr>
          </a:p>
        </p:txBody>
      </p:sp>
      <p:pic>
        <p:nvPicPr>
          <p:cNvPr id="347" name="Google Shape;347;p49"/>
          <p:cNvPicPr preferRelativeResize="0"/>
          <p:nvPr/>
        </p:nvPicPr>
        <p:blipFill rotWithShape="1">
          <a:blip r:embed="rId3">
            <a:alphaModFix/>
          </a:blip>
          <a:srcRect b="0" l="0" r="0" t="0"/>
          <a:stretch/>
        </p:blipFill>
        <p:spPr>
          <a:xfrm>
            <a:off x="1528893" y="2351724"/>
            <a:ext cx="1485845" cy="1485845"/>
          </a:xfrm>
          <a:prstGeom prst="rect">
            <a:avLst/>
          </a:prstGeom>
          <a:noFill/>
          <a:ln>
            <a:noFill/>
          </a:ln>
        </p:spPr>
      </p:pic>
      <p:sp>
        <p:nvSpPr>
          <p:cNvPr id="348" name="Google Shape;348;p49"/>
          <p:cNvSpPr txBox="1"/>
          <p:nvPr/>
        </p:nvSpPr>
        <p:spPr>
          <a:xfrm>
            <a:off x="4922349" y="1281575"/>
            <a:ext cx="4004486" cy="631892"/>
          </a:xfrm>
          <a:prstGeom prst="rect">
            <a:avLst/>
          </a:prstGeom>
          <a:noFill/>
          <a:ln>
            <a:noFill/>
          </a:ln>
        </p:spPr>
        <p:txBody>
          <a:bodyPr anchorCtr="0" anchor="t" bIns="68550" lIns="68550" spcFirstLastPara="1" rIns="68550" wrap="square" tIns="68550">
            <a:noAutofit/>
          </a:bodyPr>
          <a:lstStyle/>
          <a:p>
            <a:pPr indent="0" lvl="0" marL="0" marR="0" rtl="0" algn="ctr">
              <a:spcBef>
                <a:spcPts val="0"/>
              </a:spcBef>
              <a:spcAft>
                <a:spcPts val="0"/>
              </a:spcAft>
              <a:buNone/>
            </a:pPr>
            <a:r>
              <a:rPr b="1" lang="en-US" sz="3200">
                <a:solidFill>
                  <a:srgbClr val="548135"/>
                </a:solidFill>
                <a:latin typeface="Calibri"/>
                <a:ea typeface="Calibri"/>
                <a:cs typeface="Calibri"/>
                <a:sym typeface="Calibri"/>
              </a:rPr>
              <a:t>Guides and Resources:</a:t>
            </a:r>
            <a:endParaRPr b="1" sz="3200">
              <a:solidFill>
                <a:srgbClr val="548135"/>
              </a:solidFill>
              <a:latin typeface="Calibri"/>
              <a:ea typeface="Calibri"/>
              <a:cs typeface="Calibri"/>
              <a:sym typeface="Calibri"/>
            </a:endParaRPr>
          </a:p>
        </p:txBody>
      </p:sp>
      <p:sp>
        <p:nvSpPr>
          <p:cNvPr id="349" name="Google Shape;349;p49">
            <a:hlinkClick r:id="rId4"/>
          </p:cNvPr>
          <p:cNvSpPr txBox="1"/>
          <p:nvPr/>
        </p:nvSpPr>
        <p:spPr>
          <a:xfrm>
            <a:off x="4922349" y="1768576"/>
            <a:ext cx="3792771" cy="583148"/>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www.hcpss.org/connect</a:t>
            </a:r>
            <a:endParaRPr/>
          </a:p>
        </p:txBody>
      </p:sp>
      <p:pic>
        <p:nvPicPr>
          <p:cNvPr id="350" name="Google Shape;350;p49"/>
          <p:cNvPicPr preferRelativeResize="0"/>
          <p:nvPr/>
        </p:nvPicPr>
        <p:blipFill rotWithShape="1">
          <a:blip r:embed="rId5">
            <a:alphaModFix/>
          </a:blip>
          <a:srcRect b="0" l="0" r="0" t="0"/>
          <a:stretch/>
        </p:blipFill>
        <p:spPr>
          <a:xfrm>
            <a:off x="5662861" y="2440438"/>
            <a:ext cx="2523462" cy="11052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50"/>
          <p:cNvSpPr/>
          <p:nvPr/>
        </p:nvSpPr>
        <p:spPr>
          <a:xfrm>
            <a:off x="17253"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600"/>
              <a:buFont typeface="Calibri"/>
              <a:buNone/>
            </a:pPr>
            <a:r>
              <a:rPr lang="en-US" sz="3600">
                <a:solidFill>
                  <a:srgbClr val="FFFFFF"/>
                </a:solidFill>
                <a:latin typeface="Calibri"/>
                <a:ea typeface="Calibri"/>
                <a:cs typeface="Calibri"/>
                <a:sym typeface="Calibri"/>
              </a:rPr>
              <a:t>Canvas: What to Expect</a:t>
            </a:r>
            <a:endParaRPr sz="3600">
              <a:solidFill>
                <a:srgbClr val="FFFFFF"/>
              </a:solidFill>
              <a:latin typeface="Calibri"/>
              <a:ea typeface="Calibri"/>
              <a:cs typeface="Calibri"/>
              <a:sym typeface="Calibri"/>
            </a:endParaRPr>
          </a:p>
        </p:txBody>
      </p:sp>
      <p:grpSp>
        <p:nvGrpSpPr>
          <p:cNvPr id="357" name="Google Shape;357;p50"/>
          <p:cNvGrpSpPr/>
          <p:nvPr/>
        </p:nvGrpSpPr>
        <p:grpSpPr>
          <a:xfrm>
            <a:off x="6279237" y="817558"/>
            <a:ext cx="2766532" cy="1523711"/>
            <a:chOff x="6402809" y="2863790"/>
            <a:chExt cx="2790327" cy="1536817"/>
          </a:xfrm>
        </p:grpSpPr>
        <p:pic>
          <p:nvPicPr>
            <p:cNvPr id="358" name="Google Shape;358;p50"/>
            <p:cNvPicPr preferRelativeResize="0"/>
            <p:nvPr/>
          </p:nvPicPr>
          <p:blipFill rotWithShape="1">
            <a:blip r:embed="rId3">
              <a:alphaModFix/>
            </a:blip>
            <a:srcRect b="0" l="0" r="0" t="0"/>
            <a:stretch/>
          </p:blipFill>
          <p:spPr>
            <a:xfrm>
              <a:off x="6402809" y="2863790"/>
              <a:ext cx="2506855" cy="1097949"/>
            </a:xfrm>
            <a:prstGeom prst="rect">
              <a:avLst/>
            </a:prstGeom>
            <a:noFill/>
            <a:ln>
              <a:noFill/>
            </a:ln>
          </p:spPr>
        </p:pic>
        <p:sp>
          <p:nvSpPr>
            <p:cNvPr id="359" name="Google Shape;359;p50"/>
            <p:cNvSpPr/>
            <p:nvPr/>
          </p:nvSpPr>
          <p:spPr>
            <a:xfrm>
              <a:off x="7095743" y="3888408"/>
              <a:ext cx="2097393" cy="512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70C0"/>
                </a:buClr>
                <a:buSzPts val="2700"/>
                <a:buFont typeface="Calibri"/>
                <a:buNone/>
              </a:pPr>
              <a:r>
                <a:rPr b="1" lang="en-US" sz="2700">
                  <a:solidFill>
                    <a:srgbClr val="0070C0"/>
                  </a:solidFill>
                  <a:latin typeface="Calibri"/>
                  <a:ea typeface="Calibri"/>
                  <a:cs typeface="Calibri"/>
                  <a:sym typeface="Calibri"/>
                </a:rPr>
                <a:t>CANVAS</a:t>
              </a:r>
              <a:endParaRPr sz="2700">
                <a:solidFill>
                  <a:srgbClr val="0070C0"/>
                </a:solidFill>
                <a:latin typeface="Calibri"/>
                <a:ea typeface="Calibri"/>
                <a:cs typeface="Calibri"/>
                <a:sym typeface="Calibri"/>
              </a:endParaRPr>
            </a:p>
          </p:txBody>
        </p:sp>
      </p:grpSp>
      <p:sp>
        <p:nvSpPr>
          <p:cNvPr id="360" name="Google Shape;360;p50"/>
          <p:cNvSpPr txBox="1"/>
          <p:nvPr/>
        </p:nvSpPr>
        <p:spPr>
          <a:xfrm>
            <a:off x="1206974" y="2400058"/>
            <a:ext cx="3974626" cy="5078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350"/>
              <a:buFont typeface="Calibri"/>
              <a:buNone/>
            </a:pPr>
            <a:r>
              <a:t/>
            </a:r>
            <a:endParaRPr sz="1350">
              <a:solidFill>
                <a:schemeClr val="dk1"/>
              </a:solidFill>
              <a:latin typeface="Calibri"/>
              <a:ea typeface="Calibri"/>
              <a:cs typeface="Calibri"/>
              <a:sym typeface="Calibri"/>
            </a:endParaRPr>
          </a:p>
        </p:txBody>
      </p:sp>
      <p:sp>
        <p:nvSpPr>
          <p:cNvPr id="361" name="Google Shape;361;p50"/>
          <p:cNvSpPr txBox="1"/>
          <p:nvPr/>
        </p:nvSpPr>
        <p:spPr>
          <a:xfrm>
            <a:off x="1206973" y="889483"/>
            <a:ext cx="6437383" cy="33025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700">
                <a:solidFill>
                  <a:srgbClr val="1B4072"/>
                </a:solidFill>
                <a:latin typeface="Calibri"/>
                <a:ea typeface="Calibri"/>
                <a:cs typeface="Calibri"/>
                <a:sym typeface="Calibri"/>
              </a:rPr>
              <a:t>Course Homepage:</a:t>
            </a:r>
            <a:endParaRPr/>
          </a:p>
          <a:p>
            <a:pPr indent="0" lvl="1" marL="342900" marR="0" rtl="0" algn="l">
              <a:spcBef>
                <a:spcPts val="0"/>
              </a:spcBef>
              <a:spcAft>
                <a:spcPts val="0"/>
              </a:spcAft>
              <a:buNone/>
            </a:pPr>
            <a:r>
              <a:rPr b="0" i="0" lang="en-US" sz="2400" u="none" cap="none" strike="noStrike">
                <a:solidFill>
                  <a:srgbClr val="1B4072"/>
                </a:solidFill>
                <a:latin typeface="Calibri"/>
                <a:ea typeface="Calibri"/>
                <a:cs typeface="Calibri"/>
                <a:sym typeface="Calibri"/>
              </a:rPr>
              <a:t>Overview</a:t>
            </a:r>
            <a:endParaRPr/>
          </a:p>
          <a:p>
            <a:pPr indent="0" lvl="1" marL="342900" marR="0" rtl="0" algn="l">
              <a:spcBef>
                <a:spcPts val="0"/>
              </a:spcBef>
              <a:spcAft>
                <a:spcPts val="0"/>
              </a:spcAft>
              <a:buNone/>
            </a:pPr>
            <a:r>
              <a:rPr b="0" i="0" lang="en-US" sz="2400" u="none" cap="none" strike="noStrike">
                <a:solidFill>
                  <a:srgbClr val="1B4072"/>
                </a:solidFill>
                <a:latin typeface="Calibri"/>
                <a:ea typeface="Calibri"/>
                <a:cs typeface="Calibri"/>
                <a:sym typeface="Calibri"/>
              </a:rPr>
              <a:t>Student privacy information</a:t>
            </a:r>
            <a:endParaRPr/>
          </a:p>
          <a:p>
            <a:pPr indent="0" lvl="1" marL="342900" marR="0" rtl="0" algn="l">
              <a:spcBef>
                <a:spcPts val="0"/>
              </a:spcBef>
              <a:spcAft>
                <a:spcPts val="0"/>
              </a:spcAft>
              <a:buNone/>
            </a:pPr>
            <a:r>
              <a:rPr b="0" i="0" lang="en-US" sz="2400" u="none" cap="none" strike="noStrike">
                <a:solidFill>
                  <a:srgbClr val="1B4072"/>
                </a:solidFill>
                <a:latin typeface="Calibri"/>
                <a:ea typeface="Calibri"/>
                <a:cs typeface="Calibri"/>
                <a:sym typeface="Calibri"/>
              </a:rPr>
              <a:t>Resources</a:t>
            </a:r>
            <a:endParaRPr b="0"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1B4072"/>
              </a:buClr>
              <a:buSzPts val="2700"/>
              <a:buFont typeface="Calibri"/>
              <a:buNone/>
            </a:pPr>
            <a:r>
              <a:rPr lang="en-US" sz="2700">
                <a:solidFill>
                  <a:srgbClr val="1B4072"/>
                </a:solidFill>
                <a:latin typeface="Calibri"/>
                <a:ea typeface="Calibri"/>
                <a:cs typeface="Calibri"/>
                <a:sym typeface="Calibri"/>
              </a:rPr>
              <a:t>Calendar dates/events</a:t>
            </a:r>
            <a:endParaRPr/>
          </a:p>
          <a:p>
            <a:pPr indent="0" lvl="0" marL="0" marR="0" rtl="0" algn="l">
              <a:spcBef>
                <a:spcPts val="600"/>
              </a:spcBef>
              <a:spcAft>
                <a:spcPts val="0"/>
              </a:spcAft>
              <a:buNone/>
            </a:pPr>
            <a:r>
              <a:rPr lang="en-US" sz="2700">
                <a:solidFill>
                  <a:srgbClr val="1B4072"/>
                </a:solidFill>
                <a:latin typeface="Calibri"/>
                <a:ea typeface="Calibri"/>
                <a:cs typeface="Calibri"/>
                <a:sym typeface="Calibri"/>
              </a:rPr>
              <a:t>Announcements</a:t>
            </a:r>
            <a:endParaRPr/>
          </a:p>
          <a:p>
            <a:pPr indent="0" lvl="0" marL="0" marR="0" rtl="0" algn="l">
              <a:spcBef>
                <a:spcPts val="600"/>
              </a:spcBef>
              <a:spcAft>
                <a:spcPts val="0"/>
              </a:spcAft>
              <a:buNone/>
            </a:pPr>
            <a:r>
              <a:rPr lang="en-US" sz="2800">
                <a:solidFill>
                  <a:srgbClr val="1B4072"/>
                </a:solidFill>
                <a:latin typeface="Calibri"/>
                <a:ea typeface="Calibri"/>
                <a:cs typeface="Calibri"/>
                <a:sym typeface="Calibri"/>
              </a:rPr>
              <a:t>Student skill building (grade appropriate)</a:t>
            </a:r>
            <a:endParaRPr sz="2800">
              <a:solidFill>
                <a:schemeClr val="dk1"/>
              </a:solidFill>
              <a:latin typeface="Calibri"/>
              <a:ea typeface="Calibri"/>
              <a:cs typeface="Calibri"/>
              <a:sym typeface="Calibri"/>
            </a:endParaRPr>
          </a:p>
          <a:p>
            <a:pPr indent="0" lvl="0" marL="0" marR="0" rtl="0" algn="l">
              <a:spcBef>
                <a:spcPts val="60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700"/>
              <a:buFont typeface="Calibri"/>
              <a:buNone/>
            </a:pPr>
            <a:r>
              <a:t/>
            </a:r>
            <a:endParaRPr sz="2700">
              <a:solidFill>
                <a:srgbClr val="1B4072"/>
              </a:solidFill>
              <a:latin typeface="Calibri"/>
              <a:ea typeface="Calibri"/>
              <a:cs typeface="Calibri"/>
              <a:sym typeface="Calibri"/>
            </a:endParaRPr>
          </a:p>
        </p:txBody>
      </p:sp>
      <p:sp>
        <p:nvSpPr>
          <p:cNvPr id="362" name="Google Shape;362;p50"/>
          <p:cNvSpPr/>
          <p:nvPr/>
        </p:nvSpPr>
        <p:spPr>
          <a:xfrm>
            <a:off x="418338" y="700197"/>
            <a:ext cx="569965" cy="4428057"/>
          </a:xfrm>
          <a:prstGeom prst="rect">
            <a:avLst/>
          </a:prstGeom>
          <a:solidFill>
            <a:srgbClr val="13588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Calibri"/>
              <a:buNone/>
            </a:pPr>
            <a:r>
              <a:t/>
            </a:r>
            <a:endParaRPr sz="1350">
              <a:solidFill>
                <a:schemeClr val="lt1"/>
              </a:solidFill>
              <a:latin typeface="Calibri"/>
              <a:ea typeface="Calibri"/>
              <a:cs typeface="Calibri"/>
              <a:sym typeface="Calibri"/>
            </a:endParaRPr>
          </a:p>
        </p:txBody>
      </p:sp>
      <p:pic>
        <p:nvPicPr>
          <p:cNvPr descr="Screen Shot 2016-06-30 at 12.23.10 PM.png" id="363" name="Google Shape;363;p50"/>
          <p:cNvPicPr preferRelativeResize="0"/>
          <p:nvPr/>
        </p:nvPicPr>
        <p:blipFill rotWithShape="1">
          <a:blip r:embed="rId4">
            <a:alphaModFix/>
          </a:blip>
          <a:srcRect b="0" l="0" r="0" t="0"/>
          <a:stretch/>
        </p:blipFill>
        <p:spPr>
          <a:xfrm>
            <a:off x="449101" y="2889939"/>
            <a:ext cx="508439" cy="556209"/>
          </a:xfrm>
          <a:prstGeom prst="rect">
            <a:avLst/>
          </a:prstGeom>
          <a:noFill/>
          <a:ln>
            <a:noFill/>
          </a:ln>
        </p:spPr>
      </p:pic>
      <p:pic>
        <p:nvPicPr>
          <p:cNvPr descr="Screen Shot 2016-06-29 at 3.54.02 PM.png" id="364" name="Google Shape;364;p50"/>
          <p:cNvPicPr preferRelativeResize="0"/>
          <p:nvPr/>
        </p:nvPicPr>
        <p:blipFill rotWithShape="1">
          <a:blip r:embed="rId5">
            <a:alphaModFix/>
          </a:blip>
          <a:srcRect b="0" l="0" r="0" t="0"/>
          <a:stretch/>
        </p:blipFill>
        <p:spPr>
          <a:xfrm>
            <a:off x="483377" y="746884"/>
            <a:ext cx="439886" cy="517621"/>
          </a:xfrm>
          <a:prstGeom prst="rect">
            <a:avLst/>
          </a:prstGeom>
          <a:noFill/>
          <a:ln>
            <a:noFill/>
          </a:ln>
        </p:spPr>
      </p:pic>
      <p:pic>
        <p:nvPicPr>
          <p:cNvPr descr="Screen Shot 2016-06-29 at 3.54.02 PM.png" id="365" name="Google Shape;365;p50"/>
          <p:cNvPicPr preferRelativeResize="0"/>
          <p:nvPr/>
        </p:nvPicPr>
        <p:blipFill rotWithShape="1">
          <a:blip r:embed="rId6">
            <a:alphaModFix/>
          </a:blip>
          <a:srcRect b="0" l="0" r="0" t="0"/>
          <a:stretch/>
        </p:blipFill>
        <p:spPr>
          <a:xfrm>
            <a:off x="463383" y="1265282"/>
            <a:ext cx="479874" cy="521603"/>
          </a:xfrm>
          <a:prstGeom prst="rect">
            <a:avLst/>
          </a:prstGeom>
          <a:noFill/>
          <a:ln>
            <a:noFill/>
          </a:ln>
        </p:spPr>
      </p:pic>
      <p:pic>
        <p:nvPicPr>
          <p:cNvPr descr="Screen Shot 2016-06-30 at 12.23.19 PM.png" id="366" name="Google Shape;366;p50"/>
          <p:cNvPicPr preferRelativeResize="0"/>
          <p:nvPr/>
        </p:nvPicPr>
        <p:blipFill rotWithShape="1">
          <a:blip r:embed="rId7">
            <a:alphaModFix/>
          </a:blip>
          <a:srcRect b="0" l="0" r="0" t="0"/>
          <a:stretch/>
        </p:blipFill>
        <p:spPr>
          <a:xfrm>
            <a:off x="434819" y="3469685"/>
            <a:ext cx="537003" cy="534643"/>
          </a:xfrm>
          <a:prstGeom prst="rect">
            <a:avLst/>
          </a:prstGeom>
          <a:noFill/>
          <a:ln>
            <a:noFill/>
          </a:ln>
        </p:spPr>
      </p:pic>
      <p:pic>
        <p:nvPicPr>
          <p:cNvPr descr="Screen Shot 2016-06-29 at 3.54.02 PM.png" id="367" name="Google Shape;367;p50"/>
          <p:cNvPicPr preferRelativeResize="0"/>
          <p:nvPr/>
        </p:nvPicPr>
        <p:blipFill rotWithShape="1">
          <a:blip r:embed="rId8">
            <a:alphaModFix/>
          </a:blip>
          <a:srcRect b="0" l="0" r="0" t="0"/>
          <a:stretch/>
        </p:blipFill>
        <p:spPr>
          <a:xfrm>
            <a:off x="449101" y="2387224"/>
            <a:ext cx="508439" cy="547683"/>
          </a:xfrm>
          <a:prstGeom prst="rect">
            <a:avLst/>
          </a:prstGeom>
          <a:noFill/>
          <a:ln>
            <a:noFill/>
          </a:ln>
        </p:spPr>
      </p:pic>
      <p:pic>
        <p:nvPicPr>
          <p:cNvPr descr="Screen Shot 2016-06-29 at 3.54.02 PM.png" id="368" name="Google Shape;368;p50"/>
          <p:cNvPicPr preferRelativeResize="0"/>
          <p:nvPr/>
        </p:nvPicPr>
        <p:blipFill rotWithShape="1">
          <a:blip r:embed="rId9">
            <a:alphaModFix/>
          </a:blip>
          <a:srcRect b="0" l="0" r="0" t="0"/>
          <a:stretch/>
        </p:blipFill>
        <p:spPr>
          <a:xfrm>
            <a:off x="463383" y="1788979"/>
            <a:ext cx="479874" cy="586804"/>
          </a:xfrm>
          <a:prstGeom prst="rect">
            <a:avLst/>
          </a:prstGeom>
          <a:noFill/>
          <a:ln>
            <a:noFill/>
          </a:ln>
        </p:spPr>
      </p:pic>
      <p:sp>
        <p:nvSpPr>
          <p:cNvPr id="369" name="Google Shape;369;p50">
            <a:hlinkClick r:id="rId10"/>
          </p:cNvPr>
          <p:cNvSpPr txBox="1"/>
          <p:nvPr/>
        </p:nvSpPr>
        <p:spPr>
          <a:xfrm>
            <a:off x="190498" y="4039661"/>
            <a:ext cx="7734900" cy="805200"/>
          </a:xfrm>
          <a:prstGeom prst="rect">
            <a:avLst/>
          </a:prstGeom>
          <a:solidFill>
            <a:srgbClr val="C86500"/>
          </a:solidFill>
          <a:ln>
            <a:noFill/>
          </a:ln>
        </p:spPr>
        <p:txBody>
          <a:bodyPr anchorCtr="0" anchor="t" bIns="45700" lIns="91425" spcFirstLastPara="1" rIns="182875" wrap="square" tIns="45700">
            <a:noAutofit/>
          </a:bodyPr>
          <a:lstStyle/>
          <a:p>
            <a:pPr indent="0" lvl="0" marL="0" marR="0" rtl="0" algn="r">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Have Canvas Questions? Click the </a:t>
            </a:r>
            <a:r>
              <a:rPr b="1" lang="en-US" sz="2400">
                <a:solidFill>
                  <a:schemeClr val="lt1"/>
                </a:solidFill>
                <a:latin typeface="Calibri"/>
                <a:ea typeface="Calibri"/>
                <a:cs typeface="Calibri"/>
                <a:sym typeface="Calibri"/>
              </a:rPr>
              <a:t>Orientation</a:t>
            </a:r>
            <a:r>
              <a:rPr lang="en-US" sz="2400">
                <a:solidFill>
                  <a:schemeClr val="lt1"/>
                </a:solidFill>
                <a:latin typeface="Calibri"/>
                <a:ea typeface="Calibri"/>
                <a:cs typeface="Calibri"/>
                <a:sym typeface="Calibri"/>
              </a:rPr>
              <a:t> box</a:t>
            </a:r>
            <a:br>
              <a:rPr lang="en-US" sz="2400">
                <a:solidFill>
                  <a:schemeClr val="lt1"/>
                </a:solidFill>
                <a:latin typeface="Calibri"/>
                <a:ea typeface="Calibri"/>
                <a:cs typeface="Calibri"/>
                <a:sym typeface="Calibri"/>
              </a:rPr>
            </a:br>
            <a:r>
              <a:rPr lang="en-US" sz="2400">
                <a:solidFill>
                  <a:schemeClr val="lt1"/>
                </a:solidFill>
                <a:latin typeface="Calibri"/>
                <a:ea typeface="Calibri"/>
                <a:cs typeface="Calibri"/>
                <a:sym typeface="Calibri"/>
              </a:rPr>
              <a:t>on the Canvas homepage to access Parent Guides</a:t>
            </a:r>
            <a:endParaRPr sz="1200">
              <a:solidFill>
                <a:schemeClr val="dk1"/>
              </a:solidFill>
              <a:latin typeface="Calibri"/>
              <a:ea typeface="Calibri"/>
              <a:cs typeface="Calibri"/>
              <a:sym typeface="Calibri"/>
            </a:endParaRPr>
          </a:p>
        </p:txBody>
      </p:sp>
      <p:pic>
        <p:nvPicPr>
          <p:cNvPr id="370" name="Google Shape;370;p50"/>
          <p:cNvPicPr preferRelativeResize="0"/>
          <p:nvPr/>
        </p:nvPicPr>
        <p:blipFill rotWithShape="1">
          <a:blip r:embed="rId11">
            <a:alphaModFix/>
          </a:blip>
          <a:srcRect b="0" l="0" r="0" t="0"/>
          <a:stretch/>
        </p:blipFill>
        <p:spPr>
          <a:xfrm>
            <a:off x="7925411" y="3887815"/>
            <a:ext cx="1188614" cy="10880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51"/>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Boundary Review Process</a:t>
            </a:r>
            <a:endParaRPr sz="3600">
              <a:solidFill>
                <a:schemeClr val="lt1"/>
              </a:solidFill>
              <a:latin typeface="Calibri"/>
              <a:ea typeface="Calibri"/>
              <a:cs typeface="Calibri"/>
              <a:sym typeface="Calibri"/>
            </a:endParaRPr>
          </a:p>
        </p:txBody>
      </p:sp>
      <p:sp>
        <p:nvSpPr>
          <p:cNvPr id="377" name="Google Shape;377;p51"/>
          <p:cNvSpPr txBox="1"/>
          <p:nvPr/>
        </p:nvSpPr>
        <p:spPr>
          <a:xfrm>
            <a:off x="118526" y="828775"/>
            <a:ext cx="6746700" cy="2677800"/>
          </a:xfrm>
          <a:prstGeom prst="rect">
            <a:avLst/>
          </a:prstGeom>
          <a:noFill/>
          <a:ln>
            <a:noFill/>
          </a:ln>
        </p:spPr>
        <p:txBody>
          <a:bodyPr anchorCtr="0" anchor="t" bIns="45700" lIns="91425" spcFirstLastPara="1" rIns="91425" wrap="square" tIns="45700">
            <a:noAutofit/>
          </a:bodyPr>
          <a:lstStyle/>
          <a:p>
            <a:pPr indent="0" lvl="0" marL="66675" marR="0" rtl="0" algn="l">
              <a:spcBef>
                <a:spcPts val="0"/>
              </a:spcBef>
              <a:spcAft>
                <a:spcPts val="0"/>
              </a:spcAft>
              <a:buNone/>
            </a:pPr>
            <a:r>
              <a:rPr lang="en-US" sz="2800">
                <a:solidFill>
                  <a:srgbClr val="1B4072"/>
                </a:solidFill>
                <a:latin typeface="Calibri"/>
                <a:ea typeface="Calibri"/>
                <a:cs typeface="Calibri"/>
                <a:sym typeface="Calibri"/>
              </a:rPr>
              <a:t>Potentially impacting any HCPSS school</a:t>
            </a:r>
            <a:endParaRPr/>
          </a:p>
          <a:p>
            <a:pPr indent="-342900" lvl="1" marL="752475" marR="0" rtl="0" algn="l">
              <a:spcBef>
                <a:spcPts val="1200"/>
              </a:spcBef>
              <a:spcAft>
                <a:spcPts val="0"/>
              </a:spcAft>
              <a:buClr>
                <a:srgbClr val="1B4072"/>
              </a:buClr>
              <a:buSzPts val="2400"/>
              <a:buFont typeface="Arial"/>
              <a:buChar char="•"/>
            </a:pPr>
            <a:r>
              <a:rPr b="0" i="0" lang="en-US" sz="2400" u="none" cap="none" strike="noStrike">
                <a:solidFill>
                  <a:srgbClr val="1B4072"/>
                </a:solidFill>
                <a:latin typeface="Calibri"/>
                <a:ea typeface="Calibri"/>
                <a:cs typeface="Calibri"/>
                <a:sym typeface="Calibri"/>
              </a:rPr>
              <a:t>2020-2021 school year</a:t>
            </a:r>
            <a:endParaRPr/>
          </a:p>
          <a:p>
            <a:pPr indent="0" lvl="0" marL="66675" marR="0" rtl="0" algn="l">
              <a:spcBef>
                <a:spcPts val="1200"/>
              </a:spcBef>
              <a:spcAft>
                <a:spcPts val="0"/>
              </a:spcAft>
              <a:buNone/>
            </a:pPr>
            <a:r>
              <a:rPr lang="en-US" sz="2800">
                <a:solidFill>
                  <a:srgbClr val="1B4072"/>
                </a:solidFill>
                <a:latin typeface="Calibri"/>
                <a:ea typeface="Calibri"/>
                <a:cs typeface="Calibri"/>
                <a:sym typeface="Calibri"/>
              </a:rPr>
              <a:t>Upcoming public input opportunities:</a:t>
            </a:r>
            <a:endParaRPr b="0" i="0" sz="2400" u="none" cap="none" strike="noStrike">
              <a:solidFill>
                <a:srgbClr val="1B4072"/>
              </a:solidFill>
              <a:latin typeface="Calibri"/>
              <a:ea typeface="Calibri"/>
              <a:cs typeface="Calibri"/>
              <a:sym typeface="Calibri"/>
            </a:endParaRPr>
          </a:p>
          <a:p>
            <a:pPr indent="-342900" lvl="1" marL="752475" marR="0" rtl="0" algn="l">
              <a:spcBef>
                <a:spcPts val="1200"/>
              </a:spcBef>
              <a:spcAft>
                <a:spcPts val="0"/>
              </a:spcAft>
              <a:buClr>
                <a:srgbClr val="1B4072"/>
              </a:buClr>
              <a:buSzPts val="2400"/>
              <a:buFont typeface="Arial"/>
              <a:buChar char="•"/>
            </a:pPr>
            <a:r>
              <a:rPr b="0" i="0" lang="en-US" sz="2400" u="none" cap="none" strike="noStrike">
                <a:solidFill>
                  <a:srgbClr val="1B4072"/>
                </a:solidFill>
                <a:latin typeface="Calibri"/>
                <a:ea typeface="Calibri"/>
                <a:cs typeface="Calibri"/>
                <a:sym typeface="Calibri"/>
              </a:rPr>
              <a:t>Board public hearing: T</a:t>
            </a:r>
            <a:r>
              <a:rPr lang="en-US" sz="2400">
                <a:solidFill>
                  <a:srgbClr val="1B4072"/>
                </a:solidFill>
                <a:latin typeface="Calibri"/>
                <a:ea typeface="Calibri"/>
                <a:cs typeface="Calibri"/>
                <a:sym typeface="Calibri"/>
              </a:rPr>
              <a:t>hursday, </a:t>
            </a:r>
            <a:r>
              <a:rPr b="0" i="0" lang="en-US" sz="2400" u="none" cap="none" strike="noStrike">
                <a:solidFill>
                  <a:srgbClr val="1B4072"/>
                </a:solidFill>
                <a:latin typeface="Calibri"/>
                <a:ea typeface="Calibri"/>
                <a:cs typeface="Calibri"/>
                <a:sym typeface="Calibri"/>
              </a:rPr>
              <a:t>September 26</a:t>
            </a:r>
            <a:r>
              <a:rPr lang="en-US" sz="2400">
                <a:solidFill>
                  <a:srgbClr val="1B4072"/>
                </a:solidFill>
                <a:latin typeface="Calibri"/>
                <a:ea typeface="Calibri"/>
                <a:cs typeface="Calibri"/>
                <a:sym typeface="Calibri"/>
              </a:rPr>
              <a:t> at 7pm (pre-registration required)</a:t>
            </a:r>
            <a:endParaRPr b="0" i="0" sz="2400" u="none" cap="none" strike="noStrike">
              <a:solidFill>
                <a:srgbClr val="1B4072"/>
              </a:solidFill>
              <a:latin typeface="Calibri"/>
              <a:ea typeface="Calibri"/>
              <a:cs typeface="Calibri"/>
              <a:sym typeface="Calibri"/>
            </a:endParaRPr>
          </a:p>
        </p:txBody>
      </p:sp>
      <p:sp>
        <p:nvSpPr>
          <p:cNvPr id="378" name="Google Shape;378;p51"/>
          <p:cNvSpPr txBox="1"/>
          <p:nvPr/>
        </p:nvSpPr>
        <p:spPr>
          <a:xfrm>
            <a:off x="0" y="3780532"/>
            <a:ext cx="9144000"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C86500"/>
                </a:solidFill>
                <a:latin typeface="Calibri"/>
                <a:ea typeface="Calibri"/>
                <a:cs typeface="Calibri"/>
                <a:sym typeface="Calibri"/>
              </a:rPr>
              <a:t>Full information: </a:t>
            </a:r>
            <a:br>
              <a:rPr b="1" lang="en-US" sz="3200">
                <a:solidFill>
                  <a:srgbClr val="C86500"/>
                </a:solidFill>
                <a:latin typeface="Calibri"/>
                <a:ea typeface="Calibri"/>
                <a:cs typeface="Calibri"/>
                <a:sym typeface="Calibri"/>
              </a:rPr>
            </a:br>
            <a:r>
              <a:rPr b="1" lang="en-US" sz="3200">
                <a:solidFill>
                  <a:srgbClr val="C86500"/>
                </a:solidFill>
                <a:latin typeface="Calibri"/>
                <a:ea typeface="Calibri"/>
                <a:cs typeface="Calibri"/>
                <a:sym typeface="Calibri"/>
              </a:rPr>
              <a:t>www.hcpss.org/school-planning/boundary-review</a:t>
            </a:r>
            <a:endParaRPr b="1" sz="3200">
              <a:solidFill>
                <a:srgbClr val="C86500"/>
              </a:solidFill>
              <a:latin typeface="Calibri"/>
              <a:ea typeface="Calibri"/>
              <a:cs typeface="Calibri"/>
              <a:sym typeface="Calibri"/>
            </a:endParaRPr>
          </a:p>
        </p:txBody>
      </p:sp>
      <p:pic>
        <p:nvPicPr>
          <p:cNvPr id="379" name="Google Shape;379;p51"/>
          <p:cNvPicPr preferRelativeResize="0"/>
          <p:nvPr/>
        </p:nvPicPr>
        <p:blipFill rotWithShape="1">
          <a:blip r:embed="rId3">
            <a:alphaModFix/>
          </a:blip>
          <a:srcRect b="0" l="0" r="0" t="0"/>
          <a:stretch/>
        </p:blipFill>
        <p:spPr>
          <a:xfrm>
            <a:off x="6865192" y="828766"/>
            <a:ext cx="2278808" cy="32022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52"/>
          <p:cNvSpPr/>
          <p:nvPr/>
        </p:nvSpPr>
        <p:spPr>
          <a:xfrm>
            <a:off x="4646762" y="983413"/>
            <a:ext cx="4330460" cy="3058132"/>
          </a:xfrm>
          <a:prstGeom prst="roundRect">
            <a:avLst>
              <a:gd fmla="val 16667" name="adj"/>
            </a:avLst>
          </a:prstGeom>
          <a:solidFill>
            <a:srgbClr val="BBD6EE"/>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86" name="Google Shape;386;p52"/>
          <p:cNvSpPr/>
          <p:nvPr/>
        </p:nvSpPr>
        <p:spPr>
          <a:xfrm>
            <a:off x="189781" y="983413"/>
            <a:ext cx="4140679" cy="3058132"/>
          </a:xfrm>
          <a:prstGeom prst="roundRect">
            <a:avLst>
              <a:gd fmla="val 16667" name="adj"/>
            </a:avLst>
          </a:prstGeom>
          <a:solidFill>
            <a:srgbClr val="BBD6EE"/>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87" name="Google Shape;387;p52"/>
          <p:cNvSpPr txBox="1"/>
          <p:nvPr>
            <p:ph idx="4294967295" type="body"/>
          </p:nvPr>
        </p:nvSpPr>
        <p:spPr>
          <a:xfrm>
            <a:off x="4543244" y="1057459"/>
            <a:ext cx="4433978" cy="3111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E4E79"/>
              </a:buClr>
              <a:buSzPts val="3200"/>
              <a:buNone/>
            </a:pPr>
            <a:r>
              <a:rPr b="1" lang="en-US" sz="3200">
                <a:solidFill>
                  <a:srgbClr val="1E4E79"/>
                </a:solidFill>
              </a:rPr>
              <a:t>Reporting</a:t>
            </a:r>
            <a:endParaRPr sz="2400"/>
          </a:p>
          <a:p>
            <a:pPr indent="0" lvl="1" marL="342900" rtl="0" algn="l">
              <a:lnSpc>
                <a:spcPct val="90000"/>
              </a:lnSpc>
              <a:spcBef>
                <a:spcPts val="375"/>
              </a:spcBef>
              <a:spcAft>
                <a:spcPts val="0"/>
              </a:spcAft>
              <a:buClr>
                <a:schemeClr val="dk1"/>
              </a:buClr>
              <a:buSzPts val="1000"/>
              <a:buNone/>
            </a:pPr>
            <a:r>
              <a:t/>
            </a:r>
            <a:endParaRPr sz="1000"/>
          </a:p>
          <a:p>
            <a:pPr indent="0" lvl="1" marL="342900" rtl="0" algn="l">
              <a:lnSpc>
                <a:spcPct val="90000"/>
              </a:lnSpc>
              <a:spcBef>
                <a:spcPts val="375"/>
              </a:spcBef>
              <a:spcAft>
                <a:spcPts val="0"/>
              </a:spcAft>
              <a:buClr>
                <a:schemeClr val="dk1"/>
              </a:buClr>
              <a:buSzPts val="2400"/>
              <a:buNone/>
            </a:pPr>
            <a:r>
              <a:rPr lang="en-US" sz="2400"/>
              <a:t>For each learning behavior…</a:t>
            </a:r>
            <a:endParaRPr/>
          </a:p>
          <a:p>
            <a:pPr indent="-395288" lvl="1" marL="977900" rtl="0" algn="l">
              <a:lnSpc>
                <a:spcPct val="90000"/>
              </a:lnSpc>
              <a:spcBef>
                <a:spcPts val="375"/>
              </a:spcBef>
              <a:spcAft>
                <a:spcPts val="0"/>
              </a:spcAft>
              <a:buClr>
                <a:schemeClr val="dk1"/>
              </a:buClr>
              <a:buSzPts val="2400"/>
              <a:buNone/>
            </a:pPr>
            <a:r>
              <a:rPr lang="en-US" sz="2400"/>
              <a:t>1 - Meets expectations</a:t>
            </a:r>
            <a:endParaRPr sz="2400"/>
          </a:p>
          <a:p>
            <a:pPr indent="-395288" lvl="1" marL="977900" rtl="0" algn="l">
              <a:lnSpc>
                <a:spcPct val="90000"/>
              </a:lnSpc>
              <a:spcBef>
                <a:spcPts val="375"/>
              </a:spcBef>
              <a:spcAft>
                <a:spcPts val="0"/>
              </a:spcAft>
              <a:buClr>
                <a:schemeClr val="dk1"/>
              </a:buClr>
              <a:buSzPts val="2400"/>
              <a:buNone/>
            </a:pPr>
            <a:r>
              <a:rPr lang="en-US" sz="2400"/>
              <a:t>2 - Making progress towards expectations</a:t>
            </a:r>
            <a:endParaRPr sz="2400"/>
          </a:p>
          <a:p>
            <a:pPr indent="-395288" lvl="1" marL="977900" rtl="0" algn="l">
              <a:lnSpc>
                <a:spcPct val="90000"/>
              </a:lnSpc>
              <a:spcBef>
                <a:spcPts val="375"/>
              </a:spcBef>
              <a:spcAft>
                <a:spcPts val="0"/>
              </a:spcAft>
              <a:buClr>
                <a:schemeClr val="dk1"/>
              </a:buClr>
              <a:buSzPts val="2400"/>
              <a:buNone/>
            </a:pPr>
            <a:r>
              <a:rPr lang="en-US" sz="2400"/>
              <a:t>3 - Limited / no progress towards expectation</a:t>
            </a:r>
            <a:endParaRPr sz="2000"/>
          </a:p>
        </p:txBody>
      </p:sp>
      <p:sp>
        <p:nvSpPr>
          <p:cNvPr id="388" name="Google Shape;388;p52"/>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Elementary Report Card: Changes for 2019-20</a:t>
            </a:r>
            <a:endParaRPr sz="3600">
              <a:solidFill>
                <a:schemeClr val="lt1"/>
              </a:solidFill>
              <a:latin typeface="Calibri"/>
              <a:ea typeface="Calibri"/>
              <a:cs typeface="Calibri"/>
              <a:sym typeface="Calibri"/>
            </a:endParaRPr>
          </a:p>
        </p:txBody>
      </p:sp>
      <p:sp>
        <p:nvSpPr>
          <p:cNvPr id="389" name="Google Shape;389;p52"/>
          <p:cNvSpPr txBox="1"/>
          <p:nvPr/>
        </p:nvSpPr>
        <p:spPr>
          <a:xfrm>
            <a:off x="420537" y="994556"/>
            <a:ext cx="3795623" cy="30469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1E4E79"/>
                </a:solidFill>
                <a:latin typeface="Calibri"/>
                <a:ea typeface="Calibri"/>
                <a:cs typeface="Calibri"/>
                <a:sym typeface="Calibri"/>
              </a:rPr>
              <a:t>Learning Behaviors</a:t>
            </a:r>
            <a:endParaRPr b="1" sz="2400">
              <a:solidFill>
                <a:srgbClr val="1E4E79"/>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Student demonstrates…</a:t>
            </a:r>
            <a:endParaRPr/>
          </a:p>
          <a:p>
            <a:pPr indent="-214312" lvl="1" marL="557213"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Interpersonal skills</a:t>
            </a:r>
            <a:endParaRPr b="0" i="0" sz="2400" u="none" cap="none" strike="noStrike">
              <a:solidFill>
                <a:schemeClr val="dk1"/>
              </a:solidFill>
              <a:latin typeface="Calibri"/>
              <a:ea typeface="Calibri"/>
              <a:cs typeface="Calibri"/>
              <a:sym typeface="Calibri"/>
            </a:endParaRPr>
          </a:p>
          <a:p>
            <a:pPr indent="-214312" lvl="1" marL="557213"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Responsibility</a:t>
            </a:r>
            <a:endParaRPr b="0" i="0" sz="2400" u="none" cap="none" strike="noStrike">
              <a:solidFill>
                <a:schemeClr val="dk1"/>
              </a:solidFill>
              <a:latin typeface="Calibri"/>
              <a:ea typeface="Calibri"/>
              <a:cs typeface="Calibri"/>
              <a:sym typeface="Calibri"/>
            </a:endParaRPr>
          </a:p>
          <a:p>
            <a:pPr indent="-214312" lvl="1" marL="557213"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Perseverance</a:t>
            </a:r>
            <a:endParaRPr b="0" i="0" sz="2400" u="none" cap="none" strike="noStrike">
              <a:solidFill>
                <a:schemeClr val="dk1"/>
              </a:solidFill>
              <a:latin typeface="Calibri"/>
              <a:ea typeface="Calibri"/>
              <a:cs typeface="Calibri"/>
              <a:sym typeface="Calibri"/>
            </a:endParaRPr>
          </a:p>
          <a:p>
            <a:pPr indent="-214312" lvl="1" marL="557213"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Collaboration</a:t>
            </a:r>
            <a:endParaRPr b="0" i="0" sz="2400" u="none" cap="none" strike="noStrike">
              <a:solidFill>
                <a:schemeClr val="dk1"/>
              </a:solidFill>
              <a:latin typeface="Calibri"/>
              <a:ea typeface="Calibri"/>
              <a:cs typeface="Calibri"/>
              <a:sym typeface="Calibri"/>
            </a:endParaRPr>
          </a:p>
          <a:p>
            <a:pPr indent="-214312" lvl="1" marL="557213"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Initiative</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pic>
        <p:nvPicPr>
          <p:cNvPr id="395" name="Google Shape;395;p53"/>
          <p:cNvPicPr preferRelativeResize="0"/>
          <p:nvPr/>
        </p:nvPicPr>
        <p:blipFill rotWithShape="1">
          <a:blip r:embed="rId3">
            <a:alphaModFix/>
          </a:blip>
          <a:srcRect b="0" l="0" r="0" t="0"/>
          <a:stretch/>
        </p:blipFill>
        <p:spPr>
          <a:xfrm>
            <a:off x="0" y="-38100"/>
            <a:ext cx="9144002" cy="5421086"/>
          </a:xfrm>
          <a:prstGeom prst="rect">
            <a:avLst/>
          </a:prstGeom>
          <a:noFill/>
          <a:ln>
            <a:noFill/>
          </a:ln>
          <a:effectLst>
            <a:outerShdw blurRad="50800" rotWithShape="0" algn="tl" dir="2700000" dist="38100">
              <a:srgbClr val="000000">
                <a:alpha val="40000"/>
              </a:srgbClr>
            </a:outerShdw>
          </a:effectLst>
        </p:spPr>
      </p:pic>
      <p:sp>
        <p:nvSpPr>
          <p:cNvPr id="396" name="Google Shape;396;p53"/>
          <p:cNvSpPr txBox="1"/>
          <p:nvPr/>
        </p:nvSpPr>
        <p:spPr>
          <a:xfrm>
            <a:off x="704025" y="0"/>
            <a:ext cx="7612800" cy="715500"/>
          </a:xfrm>
          <a:prstGeom prst="rect">
            <a:avLst/>
          </a:prstGeom>
          <a:noFill/>
          <a:ln>
            <a:noFill/>
          </a:ln>
          <a:effectLst>
            <a:outerShdw blurRad="57150" rotWithShape="0" algn="bl" dir="5400000" dist="1905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Clr>
                <a:srgbClr val="FFFFFF"/>
              </a:buClr>
              <a:buSzPts val="4050"/>
              <a:buFont typeface="Calibri"/>
              <a:buNone/>
            </a:pPr>
            <a:r>
              <a:rPr b="1" lang="en-US" sz="4050">
                <a:solidFill>
                  <a:srgbClr val="FFFFFF"/>
                </a:solidFill>
                <a:latin typeface="Calibri"/>
                <a:ea typeface="Calibri"/>
                <a:cs typeface="Calibri"/>
                <a:sym typeface="Calibri"/>
              </a:rPr>
              <a:t>MCAP Assessments - Spring </a:t>
            </a:r>
            <a:endParaRPr b="1" sz="1350">
              <a:solidFill>
                <a:srgbClr val="FFFFFF"/>
              </a:solidFill>
              <a:latin typeface="Calibri"/>
              <a:ea typeface="Calibri"/>
              <a:cs typeface="Calibri"/>
              <a:sym typeface="Calibri"/>
            </a:endParaRPr>
          </a:p>
        </p:txBody>
      </p:sp>
      <p:sp>
        <p:nvSpPr>
          <p:cNvPr id="397" name="Google Shape;397;p53"/>
          <p:cNvSpPr txBox="1"/>
          <p:nvPr/>
        </p:nvSpPr>
        <p:spPr>
          <a:xfrm>
            <a:off x="1022481" y="784383"/>
            <a:ext cx="7547700" cy="1569600"/>
          </a:xfrm>
          <a:prstGeom prst="rect">
            <a:avLst/>
          </a:prstGeom>
          <a:noFill/>
          <a:ln>
            <a:noFill/>
          </a:ln>
          <a:effectLst>
            <a:outerShdw rotWithShape="0" algn="tl" dir="2700000" dist="12700">
              <a:schemeClr val="dk1"/>
            </a:outerShdw>
          </a:effectLst>
        </p:spPr>
        <p:txBody>
          <a:bodyPr anchorCtr="0" anchor="t" bIns="45700" lIns="91425" spcFirstLastPara="1" rIns="91425" wrap="square" tIns="45700">
            <a:noAutofit/>
          </a:bodyPr>
          <a:lstStyle/>
          <a:p>
            <a:pPr indent="-342900" lvl="0" marL="342900" marR="0" rtl="0" algn="l">
              <a:spcBef>
                <a:spcPts val="0"/>
              </a:spcBef>
              <a:spcAft>
                <a:spcPts val="0"/>
              </a:spcAft>
              <a:buClr>
                <a:srgbClr val="FFFFFF"/>
              </a:buClr>
              <a:buSzPts val="3200"/>
              <a:buFont typeface="Arial"/>
              <a:buChar char="•"/>
            </a:pPr>
            <a:r>
              <a:rPr lang="en-US" sz="3200">
                <a:solidFill>
                  <a:srgbClr val="FFFFFF"/>
                </a:solidFill>
                <a:latin typeface="Calibri"/>
                <a:ea typeface="Calibri"/>
                <a:cs typeface="Calibri"/>
                <a:sym typeface="Calibri"/>
              </a:rPr>
              <a:t>Mathematics and English/Language Arts</a:t>
            </a:r>
            <a:endParaRPr sz="3200">
              <a:solidFill>
                <a:srgbClr val="FFFFFF"/>
              </a:solidFill>
              <a:latin typeface="Calibri"/>
              <a:ea typeface="Calibri"/>
              <a:cs typeface="Calibri"/>
              <a:sym typeface="Calibri"/>
            </a:endParaRPr>
          </a:p>
          <a:p>
            <a:pPr indent="-342900" lvl="0" marL="342900" marR="0" rtl="0" algn="l">
              <a:spcBef>
                <a:spcPts val="0"/>
              </a:spcBef>
              <a:spcAft>
                <a:spcPts val="0"/>
              </a:spcAft>
              <a:buClr>
                <a:srgbClr val="FFFFFF"/>
              </a:buClr>
              <a:buSzPts val="3200"/>
              <a:buFont typeface="Arial"/>
              <a:buChar char="•"/>
            </a:pPr>
            <a:r>
              <a:rPr lang="en-US" sz="3200">
                <a:solidFill>
                  <a:srgbClr val="FFFFFF"/>
                </a:solidFill>
                <a:latin typeface="Calibri"/>
                <a:ea typeface="Calibri"/>
                <a:cs typeface="Calibri"/>
                <a:sym typeface="Calibri"/>
              </a:rPr>
              <a:t>Grades 3-5</a:t>
            </a:r>
            <a:endParaRPr sz="3200">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pic>
        <p:nvPicPr>
          <p:cNvPr id="403" name="Google Shape;403;p54"/>
          <p:cNvPicPr preferRelativeResize="0"/>
          <p:nvPr/>
        </p:nvPicPr>
        <p:blipFill rotWithShape="1">
          <a:blip r:embed="rId3">
            <a:alphaModFix/>
          </a:blip>
          <a:srcRect b="0" l="0" r="0" t="0"/>
          <a:stretch/>
        </p:blipFill>
        <p:spPr>
          <a:xfrm>
            <a:off x="4709896" y="701750"/>
            <a:ext cx="4658699" cy="4405076"/>
          </a:xfrm>
          <a:prstGeom prst="rect">
            <a:avLst/>
          </a:prstGeom>
          <a:noFill/>
          <a:ln>
            <a:noFill/>
          </a:ln>
        </p:spPr>
      </p:pic>
      <p:sp>
        <p:nvSpPr>
          <p:cNvPr id="404" name="Google Shape;404;p54"/>
          <p:cNvSpPr txBox="1"/>
          <p:nvPr/>
        </p:nvSpPr>
        <p:spPr>
          <a:xfrm>
            <a:off x="178588" y="1047750"/>
            <a:ext cx="4703963" cy="347787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Grades 1-2: fall, winter and spring</a:t>
            </a:r>
            <a:endParaRPr sz="1350">
              <a:solidFill>
                <a:schemeClr val="dk1"/>
              </a:solidFill>
              <a:latin typeface="Calibri"/>
              <a:ea typeface="Calibri"/>
              <a:cs typeface="Calibri"/>
              <a:sym typeface="Calibri"/>
            </a:endParaRPr>
          </a:p>
          <a:p>
            <a:pPr indent="-342900" lvl="0" marL="342900" marR="0" rtl="0" algn="l">
              <a:spcBef>
                <a:spcPts val="120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Grades 3-5: fall and winter</a:t>
            </a:r>
            <a:endParaRPr sz="1350">
              <a:solidFill>
                <a:schemeClr val="dk1"/>
              </a:solidFill>
              <a:latin typeface="Calibri"/>
              <a:ea typeface="Calibri"/>
              <a:cs typeface="Calibri"/>
              <a:sym typeface="Calibri"/>
            </a:endParaRPr>
          </a:p>
          <a:p>
            <a:pPr indent="-342900" lvl="0" marL="342900" marR="0" rtl="0" algn="l">
              <a:spcBef>
                <a:spcPts val="120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Mathematics and reading </a:t>
            </a:r>
            <a:endParaRPr sz="1350">
              <a:solidFill>
                <a:schemeClr val="dk1"/>
              </a:solidFill>
              <a:latin typeface="Calibri"/>
              <a:ea typeface="Calibri"/>
              <a:cs typeface="Calibri"/>
              <a:sym typeface="Calibri"/>
            </a:endParaRPr>
          </a:p>
          <a:p>
            <a:pPr indent="-342900" lvl="0" marL="342900" marR="0" rtl="0" algn="l">
              <a:spcBef>
                <a:spcPts val="120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Computer-adaptive</a:t>
            </a:r>
            <a:endParaRPr sz="1350">
              <a:solidFill>
                <a:schemeClr val="dk1"/>
              </a:solidFill>
              <a:latin typeface="Calibri"/>
              <a:ea typeface="Calibri"/>
              <a:cs typeface="Calibri"/>
              <a:sym typeface="Calibri"/>
            </a:endParaRPr>
          </a:p>
          <a:p>
            <a:pPr indent="-342900" lvl="0" marL="342900" marR="0" rtl="0" algn="l">
              <a:spcBef>
                <a:spcPts val="120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Year-to-year growth</a:t>
            </a:r>
            <a:endParaRPr sz="1350">
              <a:solidFill>
                <a:schemeClr val="dk1"/>
              </a:solidFill>
              <a:latin typeface="Calibri"/>
              <a:ea typeface="Calibri"/>
              <a:cs typeface="Calibri"/>
              <a:sym typeface="Calibri"/>
            </a:endParaRPr>
          </a:p>
        </p:txBody>
      </p:sp>
      <p:sp>
        <p:nvSpPr>
          <p:cNvPr id="405" name="Google Shape;405;p54"/>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Measures of Academic Progress (MAP)</a:t>
            </a:r>
            <a:endParaRPr sz="3600">
              <a:solidFill>
                <a:srgbClr val="B8D87A"/>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pic>
        <p:nvPicPr>
          <p:cNvPr id="411" name="Google Shape;411;p55"/>
          <p:cNvPicPr preferRelativeResize="0"/>
          <p:nvPr/>
        </p:nvPicPr>
        <p:blipFill rotWithShape="1">
          <a:blip r:embed="rId3">
            <a:alphaModFix/>
          </a:blip>
          <a:srcRect b="0" l="0" r="-1" t="-286"/>
          <a:stretch/>
        </p:blipFill>
        <p:spPr>
          <a:xfrm>
            <a:off x="4899805" y="1069675"/>
            <a:ext cx="4244196" cy="3578031"/>
          </a:xfrm>
          <a:prstGeom prst="rect">
            <a:avLst/>
          </a:prstGeom>
          <a:solidFill>
            <a:srgbClr val="79963B"/>
          </a:solidFill>
          <a:ln cap="flat" cmpd="sng" w="9525">
            <a:solidFill>
              <a:srgbClr val="D0CECE"/>
            </a:solidFill>
            <a:prstDash val="solid"/>
            <a:round/>
            <a:headEnd len="sm" w="sm" type="none"/>
            <a:tailEnd len="sm" w="sm" type="none"/>
          </a:ln>
        </p:spPr>
      </p:pic>
      <p:sp>
        <p:nvSpPr>
          <p:cNvPr id="412" name="Google Shape;412;p55"/>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CogAT (Cognitive Abilities Test)</a:t>
            </a:r>
            <a:endParaRPr sz="3600">
              <a:solidFill>
                <a:schemeClr val="lt1"/>
              </a:solidFill>
              <a:latin typeface="Calibri"/>
              <a:ea typeface="Calibri"/>
              <a:cs typeface="Calibri"/>
              <a:sym typeface="Calibri"/>
            </a:endParaRPr>
          </a:p>
        </p:txBody>
      </p:sp>
      <p:sp>
        <p:nvSpPr>
          <p:cNvPr id="413" name="Google Shape;413;p55"/>
          <p:cNvSpPr/>
          <p:nvPr/>
        </p:nvSpPr>
        <p:spPr>
          <a:xfrm>
            <a:off x="247651" y="1069676"/>
            <a:ext cx="4933950" cy="270843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Grades 3 &amp; 5</a:t>
            </a:r>
            <a:endParaRPr sz="1350">
              <a:solidFill>
                <a:schemeClr val="dk1"/>
              </a:solidFill>
              <a:latin typeface="Calibri"/>
              <a:ea typeface="Calibri"/>
              <a:cs typeface="Calibri"/>
              <a:sym typeface="Calibri"/>
            </a:endParaRPr>
          </a:p>
          <a:p>
            <a:pPr indent="-342900" lvl="0" marL="342900" marR="0" rtl="0" algn="l">
              <a:spcBef>
                <a:spcPts val="120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Verbal, quantitative, and learned reasoning abilities</a:t>
            </a:r>
            <a:endParaRPr sz="1350">
              <a:solidFill>
                <a:schemeClr val="dk1"/>
              </a:solidFill>
              <a:latin typeface="Calibri"/>
              <a:ea typeface="Calibri"/>
              <a:cs typeface="Calibri"/>
              <a:sym typeface="Calibri"/>
            </a:endParaRPr>
          </a:p>
          <a:p>
            <a:pPr indent="-342900" lvl="0" marL="342900" marR="0" rtl="0" algn="l">
              <a:spcBef>
                <a:spcPts val="120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Informs GT placement decisions</a:t>
            </a:r>
            <a:endParaRPr sz="135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8"/>
          <p:cNvSpPr txBox="1"/>
          <p:nvPr>
            <p:ph type="title"/>
          </p:nvPr>
        </p:nvSpPr>
        <p:spPr>
          <a:xfrm>
            <a:off x="629841" y="342900"/>
            <a:ext cx="2949300" cy="12003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sz="3000">
                <a:solidFill>
                  <a:srgbClr val="1C4587"/>
                </a:solidFill>
              </a:rPr>
              <a:t>Administrative Team</a:t>
            </a:r>
            <a:endParaRPr sz="3000">
              <a:solidFill>
                <a:srgbClr val="1C4587"/>
              </a:solidFill>
            </a:endParaRPr>
          </a:p>
        </p:txBody>
      </p:sp>
      <p:sp>
        <p:nvSpPr>
          <p:cNvPr id="213" name="Google Shape;213;p38"/>
          <p:cNvSpPr txBox="1"/>
          <p:nvPr>
            <p:ph idx="2" type="body"/>
          </p:nvPr>
        </p:nvSpPr>
        <p:spPr>
          <a:xfrm>
            <a:off x="629841" y="1543050"/>
            <a:ext cx="2949300" cy="28587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sz="1800">
              <a:solidFill>
                <a:srgbClr val="1155CC"/>
              </a:solidFill>
            </a:endParaRPr>
          </a:p>
          <a:p>
            <a:pPr indent="0" lvl="0" marL="0" rtl="0" algn="l">
              <a:spcBef>
                <a:spcPts val="750"/>
              </a:spcBef>
              <a:spcAft>
                <a:spcPts val="0"/>
              </a:spcAft>
              <a:buNone/>
            </a:pPr>
            <a:r>
              <a:rPr lang="en-US" sz="2400">
                <a:solidFill>
                  <a:srgbClr val="1155CC"/>
                </a:solidFill>
              </a:rPr>
              <a:t>Mrs. Julia Bialeski, Principal</a:t>
            </a:r>
            <a:endParaRPr sz="2400">
              <a:solidFill>
                <a:srgbClr val="1155CC"/>
              </a:solidFill>
            </a:endParaRPr>
          </a:p>
          <a:p>
            <a:pPr indent="0" lvl="0" marL="0" rtl="0" algn="l">
              <a:spcBef>
                <a:spcPts val="750"/>
              </a:spcBef>
              <a:spcAft>
                <a:spcPts val="0"/>
              </a:spcAft>
              <a:buNone/>
            </a:pPr>
            <a:r>
              <a:t/>
            </a:r>
            <a:endParaRPr sz="2400">
              <a:solidFill>
                <a:srgbClr val="1155CC"/>
              </a:solidFill>
            </a:endParaRPr>
          </a:p>
          <a:p>
            <a:pPr indent="0" lvl="0" marL="0" rtl="0" algn="l">
              <a:spcBef>
                <a:spcPts val="750"/>
              </a:spcBef>
              <a:spcAft>
                <a:spcPts val="0"/>
              </a:spcAft>
              <a:buNone/>
            </a:pPr>
            <a:r>
              <a:rPr lang="en-US" sz="2400">
                <a:solidFill>
                  <a:srgbClr val="1155CC"/>
                </a:solidFill>
              </a:rPr>
              <a:t>Mr. (Charles) Keith West, Assistant Principal</a:t>
            </a:r>
            <a:endParaRPr sz="2400">
              <a:solidFill>
                <a:srgbClr val="1155CC"/>
              </a:solidFill>
            </a:endParaRPr>
          </a:p>
        </p:txBody>
      </p:sp>
      <p:pic>
        <p:nvPicPr>
          <p:cNvPr id="214" name="Google Shape;214;p38"/>
          <p:cNvPicPr preferRelativeResize="0"/>
          <p:nvPr/>
        </p:nvPicPr>
        <p:blipFill>
          <a:blip r:embed="rId3">
            <a:alphaModFix/>
          </a:blip>
          <a:stretch>
            <a:fillRect/>
          </a:stretch>
        </p:blipFill>
        <p:spPr>
          <a:xfrm>
            <a:off x="4569741" y="152400"/>
            <a:ext cx="3603576" cy="48387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56"/>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400">
                <a:solidFill>
                  <a:schemeClr val="lt1"/>
                </a:solidFill>
                <a:latin typeface="Calibri"/>
                <a:ea typeface="Calibri"/>
                <a:cs typeface="Calibri"/>
                <a:sym typeface="Calibri"/>
              </a:rPr>
              <a:t>Maryland Integrated Science Assessment (MISA) </a:t>
            </a:r>
            <a:endParaRPr sz="3400">
              <a:solidFill>
                <a:schemeClr val="lt1"/>
              </a:solidFill>
              <a:latin typeface="Calibri"/>
              <a:ea typeface="Calibri"/>
              <a:cs typeface="Calibri"/>
              <a:sym typeface="Calibri"/>
            </a:endParaRPr>
          </a:p>
        </p:txBody>
      </p:sp>
      <p:pic>
        <p:nvPicPr>
          <p:cNvPr descr="https://lh6.googleusercontent.com/QbycWP3jKspo5RaVvJoB3_zMn8PSVvUzaNeCv2uAEY9k_KCWk2vwDUsOKVYTEKqeAHGhQc0nQDkxN4PTsVfYcH307B6lXB5DxFuuUfGR_Bn_BkOsXDNXXy8q9HFrLmkE8ARThPQDG0s" id="420" name="Google Shape;420;p56"/>
          <p:cNvPicPr preferRelativeResize="0"/>
          <p:nvPr/>
        </p:nvPicPr>
        <p:blipFill rotWithShape="1">
          <a:blip r:embed="rId3">
            <a:alphaModFix/>
          </a:blip>
          <a:srcRect b="0" l="0" r="0" t="0"/>
          <a:stretch/>
        </p:blipFill>
        <p:spPr>
          <a:xfrm>
            <a:off x="1" y="701750"/>
            <a:ext cx="3122762" cy="4259968"/>
          </a:xfrm>
          <a:prstGeom prst="rect">
            <a:avLst/>
          </a:prstGeom>
          <a:noFill/>
          <a:ln>
            <a:noFill/>
          </a:ln>
        </p:spPr>
      </p:pic>
      <p:sp>
        <p:nvSpPr>
          <p:cNvPr id="421" name="Google Shape;421;p56"/>
          <p:cNvSpPr/>
          <p:nvPr/>
        </p:nvSpPr>
        <p:spPr>
          <a:xfrm>
            <a:off x="3122763" y="1245302"/>
            <a:ext cx="6021237" cy="2215991"/>
          </a:xfrm>
          <a:prstGeom prst="rect">
            <a:avLst/>
          </a:prstGeom>
          <a:noFill/>
          <a:ln>
            <a:noFill/>
          </a:ln>
        </p:spPr>
        <p:txBody>
          <a:bodyPr anchorCtr="0" anchor="t" bIns="45700" lIns="91425" spcFirstLastPara="1" rIns="91425" wrap="square" tIns="45700">
            <a:noAutofit/>
          </a:bodyPr>
          <a:lstStyle/>
          <a:p>
            <a:pPr indent="-292100" lvl="0" marL="292100" marR="0" rtl="0" algn="l">
              <a:spcBef>
                <a:spcPts val="0"/>
              </a:spcBef>
              <a:spcAft>
                <a:spcPts val="0"/>
              </a:spcAft>
              <a:buClr>
                <a:srgbClr val="1B4072"/>
              </a:buClr>
              <a:buSzPts val="3200"/>
              <a:buFont typeface="Arial"/>
              <a:buChar char="•"/>
            </a:pPr>
            <a:r>
              <a:rPr lang="en-US" sz="3200">
                <a:solidFill>
                  <a:srgbClr val="1B4072"/>
                </a:solidFill>
                <a:latin typeface="Calibri"/>
                <a:ea typeface="Calibri"/>
                <a:cs typeface="Calibri"/>
                <a:sym typeface="Calibri"/>
              </a:rPr>
              <a:t>Grade 5</a:t>
            </a:r>
            <a:endParaRPr/>
          </a:p>
          <a:p>
            <a:pPr indent="-292100" lvl="0" marL="292100" marR="0" rtl="0" algn="l">
              <a:spcBef>
                <a:spcPts val="1200"/>
              </a:spcBef>
              <a:spcAft>
                <a:spcPts val="0"/>
              </a:spcAft>
              <a:buClr>
                <a:srgbClr val="1B4072"/>
              </a:buClr>
              <a:buSzPts val="3200"/>
              <a:buFont typeface="Arial"/>
              <a:buChar char="•"/>
            </a:pPr>
            <a:r>
              <a:rPr lang="en-US" sz="3200">
                <a:solidFill>
                  <a:srgbClr val="1B4072"/>
                </a:solidFill>
                <a:latin typeface="Calibri"/>
                <a:ea typeface="Calibri"/>
                <a:cs typeface="Calibri"/>
                <a:sym typeface="Calibri"/>
              </a:rPr>
              <a:t>Aligned to HCPSS science curriculum and Next Generation Science Standards (NGSS)</a:t>
            </a:r>
            <a:endParaRPr/>
          </a:p>
        </p:txBody>
      </p:sp>
      <p:sp>
        <p:nvSpPr>
          <p:cNvPr id="422" name="Google Shape;422;p56"/>
          <p:cNvSpPr txBox="1"/>
          <p:nvPr/>
        </p:nvSpPr>
        <p:spPr>
          <a:xfrm>
            <a:off x="3122763" y="3734452"/>
            <a:ext cx="6021237"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rgbClr val="AF5700"/>
                </a:solidFill>
                <a:latin typeface="Calibri"/>
                <a:ea typeface="Calibri"/>
                <a:cs typeface="Calibri"/>
                <a:sym typeface="Calibri"/>
              </a:rPr>
              <a:t>More information: </a:t>
            </a:r>
            <a:br>
              <a:rPr lang="en-US" sz="2800">
                <a:solidFill>
                  <a:srgbClr val="AF5700"/>
                </a:solidFill>
                <a:latin typeface="Calibri"/>
                <a:ea typeface="Calibri"/>
                <a:cs typeface="Calibri"/>
                <a:sym typeface="Calibri"/>
              </a:rPr>
            </a:br>
            <a:r>
              <a:rPr lang="en-US" sz="2800">
                <a:solidFill>
                  <a:srgbClr val="AF5700"/>
                </a:solidFill>
                <a:latin typeface="Calibri"/>
                <a:ea typeface="Calibri"/>
                <a:cs typeface="Calibri"/>
                <a:sym typeface="Calibri"/>
              </a:rPr>
              <a:t>Search for “NGSS” on www.hcpss.org</a:t>
            </a:r>
            <a:endParaRPr sz="2400">
              <a:solidFill>
                <a:srgbClr val="AF57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57"/>
          <p:cNvSpPr/>
          <p:nvPr/>
        </p:nvSpPr>
        <p:spPr>
          <a:xfrm>
            <a:off x="0" y="4118070"/>
            <a:ext cx="9144000" cy="1013593"/>
          </a:xfrm>
          <a:prstGeom prst="rect">
            <a:avLst/>
          </a:prstGeom>
          <a:solidFill>
            <a:srgbClr val="1B407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9" name="Google Shape;429;p57"/>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Interactive School Menus</a:t>
            </a:r>
            <a:endParaRPr/>
          </a:p>
        </p:txBody>
      </p:sp>
      <p:sp>
        <p:nvSpPr>
          <p:cNvPr id="430" name="Google Shape;430;p57"/>
          <p:cNvSpPr txBox="1"/>
          <p:nvPr/>
        </p:nvSpPr>
        <p:spPr>
          <a:xfrm>
            <a:off x="3345675" y="701750"/>
            <a:ext cx="4745100" cy="3258900"/>
          </a:xfrm>
          <a:prstGeom prst="rect">
            <a:avLst/>
          </a:prstGeom>
          <a:noFill/>
          <a:ln>
            <a:noFill/>
          </a:ln>
        </p:spPr>
        <p:txBody>
          <a:bodyPr anchorCtr="0" anchor="t" bIns="45700" lIns="91425" spcFirstLastPara="1" rIns="91425" wrap="square" tIns="45700">
            <a:noAutofit/>
          </a:bodyPr>
          <a:lstStyle/>
          <a:p>
            <a:pPr indent="-271463" lvl="0" marL="457200" marR="0" rtl="0" algn="l">
              <a:lnSpc>
                <a:spcPct val="120000"/>
              </a:lnSpc>
              <a:spcBef>
                <a:spcPts val="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Food descriptions</a:t>
            </a:r>
            <a:endParaRPr/>
          </a:p>
          <a:p>
            <a:pPr indent="-271463" lvl="0" marL="457200" marR="0" rtl="0" algn="l">
              <a:lnSpc>
                <a:spcPct val="120000"/>
              </a:lnSpc>
              <a:spcBef>
                <a:spcPts val="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Nutrition and allergens</a:t>
            </a:r>
            <a:endParaRPr/>
          </a:p>
          <a:p>
            <a:pPr indent="-271463" lvl="0" marL="457200" marR="0" rtl="0" algn="l">
              <a:lnSpc>
                <a:spcPct val="120000"/>
              </a:lnSpc>
              <a:spcBef>
                <a:spcPts val="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Carb counts</a:t>
            </a:r>
            <a:endParaRPr/>
          </a:p>
          <a:p>
            <a:pPr indent="-271463" lvl="0" marL="457200" marR="0" rtl="0" algn="l">
              <a:lnSpc>
                <a:spcPct val="120000"/>
              </a:lnSpc>
              <a:spcBef>
                <a:spcPts val="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Pre-payment links</a:t>
            </a:r>
            <a:endParaRPr/>
          </a:p>
          <a:p>
            <a:pPr indent="-271463" lvl="0" marL="457200" marR="0" rtl="0" algn="l">
              <a:lnSpc>
                <a:spcPct val="120000"/>
              </a:lnSpc>
              <a:spcBef>
                <a:spcPts val="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Menus</a:t>
            </a:r>
            <a:endParaRPr/>
          </a:p>
          <a:p>
            <a:pPr indent="-271463" lvl="0" marL="457200" marR="0" rtl="0" algn="l">
              <a:lnSpc>
                <a:spcPct val="110000"/>
              </a:lnSpc>
              <a:spcBef>
                <a:spcPts val="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Breakfast and lunch</a:t>
            </a:r>
            <a:endParaRPr/>
          </a:p>
        </p:txBody>
      </p:sp>
      <p:pic>
        <p:nvPicPr>
          <p:cNvPr descr="2015-11-03 School Breakfast IMG_2618.jpg" id="431" name="Google Shape;431;p57"/>
          <p:cNvPicPr preferRelativeResize="0"/>
          <p:nvPr/>
        </p:nvPicPr>
        <p:blipFill rotWithShape="1">
          <a:blip r:embed="rId3">
            <a:alphaModFix/>
          </a:blip>
          <a:srcRect b="0" l="0" r="0" t="0"/>
          <a:stretch/>
        </p:blipFill>
        <p:spPr>
          <a:xfrm>
            <a:off x="433214" y="734267"/>
            <a:ext cx="2506852" cy="3351285"/>
          </a:xfrm>
          <a:prstGeom prst="rect">
            <a:avLst/>
          </a:prstGeom>
          <a:noFill/>
          <a:ln cap="flat" cmpd="sng" w="9525">
            <a:solidFill>
              <a:srgbClr val="D8D8D8"/>
            </a:solidFill>
            <a:prstDash val="solid"/>
            <a:round/>
            <a:headEnd len="sm" w="sm" type="none"/>
            <a:tailEnd len="sm" w="sm" type="none"/>
          </a:ln>
        </p:spPr>
      </p:pic>
      <p:sp>
        <p:nvSpPr>
          <p:cNvPr id="432" name="Google Shape;432;p57">
            <a:hlinkClick r:id="rId4"/>
          </p:cNvPr>
          <p:cNvSpPr txBox="1"/>
          <p:nvPr/>
        </p:nvSpPr>
        <p:spPr>
          <a:xfrm>
            <a:off x="123" y="4053025"/>
            <a:ext cx="9144000" cy="623400"/>
          </a:xfrm>
          <a:prstGeom prst="rect">
            <a:avLst/>
          </a:prstGeom>
          <a:noFill/>
          <a:ln>
            <a:noFill/>
          </a:ln>
        </p:spPr>
        <p:txBody>
          <a:bodyPr anchorCtr="1" anchor="ctr" bIns="0" lIns="0" spcFirstLastPara="1" rIns="0" wrap="square" tIns="0">
            <a:noAutofit/>
          </a:bodyPr>
          <a:lstStyle/>
          <a:p>
            <a:pPr indent="-253604" lvl="0" marL="263129" marR="0" rtl="0" algn="ctr">
              <a:spcBef>
                <a:spcPts val="0"/>
              </a:spcBef>
              <a:spcAft>
                <a:spcPts val="0"/>
              </a:spcAft>
              <a:buClr>
                <a:schemeClr val="lt1"/>
              </a:buClr>
              <a:buSzPts val="2700"/>
              <a:buFont typeface="Arial"/>
              <a:buChar char="•"/>
            </a:pPr>
            <a:r>
              <a:rPr lang="en-US" sz="2700">
                <a:solidFill>
                  <a:schemeClr val="lt1"/>
                </a:solidFill>
                <a:latin typeface="Calibri"/>
                <a:ea typeface="Calibri"/>
                <a:cs typeface="Calibri"/>
                <a:sym typeface="Calibri"/>
              </a:rPr>
              <a:t>http://hcpss.nutrislice.com</a:t>
            </a:r>
            <a:endParaRPr sz="2700">
              <a:solidFill>
                <a:schemeClr val="lt1"/>
              </a:solidFill>
              <a:latin typeface="Calibri"/>
              <a:ea typeface="Calibri"/>
              <a:cs typeface="Calibri"/>
              <a:sym typeface="Calibri"/>
            </a:endParaRPr>
          </a:p>
        </p:txBody>
      </p:sp>
      <p:sp>
        <p:nvSpPr>
          <p:cNvPr id="433" name="Google Shape;433;p57">
            <a:hlinkClick r:id="rId5"/>
          </p:cNvPr>
          <p:cNvSpPr txBox="1"/>
          <p:nvPr/>
        </p:nvSpPr>
        <p:spPr>
          <a:xfrm>
            <a:off x="5282525" y="4425150"/>
            <a:ext cx="3861600" cy="623100"/>
          </a:xfrm>
          <a:prstGeom prst="rect">
            <a:avLst/>
          </a:prstGeom>
          <a:noFill/>
          <a:ln>
            <a:noFill/>
          </a:ln>
        </p:spPr>
        <p:txBody>
          <a:bodyPr anchorCtr="1" anchor="ctr" bIns="0" lIns="0" spcFirstLastPara="1" rIns="0" wrap="square" tIns="0">
            <a:noAutofit/>
          </a:bodyPr>
          <a:lstStyle/>
          <a:p>
            <a:pPr indent="-263129" lvl="0" marL="263129" marR="0" rtl="0" algn="l">
              <a:spcBef>
                <a:spcPts val="0"/>
              </a:spcBef>
              <a:spcAft>
                <a:spcPts val="0"/>
              </a:spcAft>
              <a:buClr>
                <a:schemeClr val="lt1"/>
              </a:buClr>
              <a:buSzPts val="2700"/>
              <a:buFont typeface="Arial"/>
              <a:buChar char="•"/>
            </a:pPr>
            <a:r>
              <a:rPr lang="en-US" sz="2700">
                <a:solidFill>
                  <a:schemeClr val="lt1"/>
                </a:solidFill>
                <a:latin typeface="Calibri"/>
                <a:ea typeface="Calibri"/>
                <a:cs typeface="Calibri"/>
                <a:sym typeface="Calibri"/>
              </a:rPr>
              <a:t>HCPSS Mobile App</a:t>
            </a:r>
            <a:endParaRPr/>
          </a:p>
        </p:txBody>
      </p:sp>
      <p:sp>
        <p:nvSpPr>
          <p:cNvPr id="434" name="Google Shape;434;p57">
            <a:hlinkClick r:id="rId6"/>
          </p:cNvPr>
          <p:cNvSpPr txBox="1"/>
          <p:nvPr/>
        </p:nvSpPr>
        <p:spPr>
          <a:xfrm>
            <a:off x="783801" y="4425000"/>
            <a:ext cx="3711000" cy="623400"/>
          </a:xfrm>
          <a:prstGeom prst="rect">
            <a:avLst/>
          </a:prstGeom>
          <a:noFill/>
          <a:ln>
            <a:noFill/>
          </a:ln>
        </p:spPr>
        <p:txBody>
          <a:bodyPr anchorCtr="1" anchor="ctr" bIns="0" lIns="0" spcFirstLastPara="1" rIns="0" wrap="square" tIns="0">
            <a:noAutofit/>
          </a:bodyPr>
          <a:lstStyle/>
          <a:p>
            <a:pPr indent="-213122" lvl="0" marL="222647" marR="0" rtl="0" algn="l">
              <a:spcBef>
                <a:spcPts val="0"/>
              </a:spcBef>
              <a:spcAft>
                <a:spcPts val="0"/>
              </a:spcAft>
              <a:buClr>
                <a:srgbClr val="FFFFFF"/>
              </a:buClr>
              <a:buSzPts val="2700"/>
              <a:buFont typeface="Arial"/>
              <a:buChar char="•"/>
            </a:pPr>
            <a:r>
              <a:rPr lang="en-US" sz="2700">
                <a:solidFill>
                  <a:srgbClr val="FFFFFF"/>
                </a:solidFill>
                <a:latin typeface="Calibri"/>
                <a:ea typeface="Calibri"/>
                <a:cs typeface="Calibri"/>
                <a:sym typeface="Calibri"/>
              </a:rPr>
              <a:t>free iPhone or IOS app</a:t>
            </a:r>
            <a:endParaRPr sz="270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58"/>
          <p:cNvSpPr txBox="1"/>
          <p:nvPr/>
        </p:nvSpPr>
        <p:spPr>
          <a:xfrm>
            <a:off x="151758" y="886954"/>
            <a:ext cx="6062775" cy="4355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1B4072"/>
                </a:solidFill>
                <a:latin typeface="Calibri"/>
                <a:ea typeface="Calibri"/>
                <a:cs typeface="Calibri"/>
                <a:sym typeface="Calibri"/>
              </a:rPr>
              <a:t>Qualifying families can receive free or reduced-cost: </a:t>
            </a:r>
            <a:endParaRPr/>
          </a:p>
          <a:p>
            <a:pPr indent="-342900" lvl="0" marL="582613" marR="0" rtl="0" algn="l">
              <a:spcBef>
                <a:spcPts val="600"/>
              </a:spcBef>
              <a:spcAft>
                <a:spcPts val="0"/>
              </a:spcAft>
              <a:buClr>
                <a:srgbClr val="1B4072"/>
              </a:buClr>
              <a:buSzPts val="2800"/>
              <a:buFont typeface="Arial"/>
              <a:buChar char="•"/>
            </a:pPr>
            <a:r>
              <a:rPr lang="en-US" sz="2800">
                <a:solidFill>
                  <a:srgbClr val="1B4072"/>
                </a:solidFill>
                <a:latin typeface="Calibri"/>
                <a:ea typeface="Calibri"/>
                <a:cs typeface="Calibri"/>
                <a:sym typeface="Calibri"/>
              </a:rPr>
              <a:t>School meals</a:t>
            </a:r>
            <a:endParaRPr/>
          </a:p>
          <a:p>
            <a:pPr indent="-342900" lvl="0" marL="582613" marR="0" rtl="0" algn="l">
              <a:spcBef>
                <a:spcPts val="600"/>
              </a:spcBef>
              <a:spcAft>
                <a:spcPts val="0"/>
              </a:spcAft>
              <a:buClr>
                <a:srgbClr val="1B4072"/>
              </a:buClr>
              <a:buSzPts val="2800"/>
              <a:buFont typeface="Arial"/>
              <a:buChar char="•"/>
            </a:pPr>
            <a:r>
              <a:rPr lang="en-US" sz="2800">
                <a:solidFill>
                  <a:srgbClr val="1B4072"/>
                </a:solidFill>
                <a:latin typeface="Calibri"/>
                <a:ea typeface="Calibri"/>
                <a:cs typeface="Calibri"/>
                <a:sym typeface="Calibri"/>
              </a:rPr>
              <a:t>Health insurance</a:t>
            </a:r>
            <a:endParaRPr/>
          </a:p>
          <a:p>
            <a:pPr indent="-342900" lvl="0" marL="582613" marR="0" rtl="0" algn="l">
              <a:spcBef>
                <a:spcPts val="600"/>
              </a:spcBef>
              <a:spcAft>
                <a:spcPts val="0"/>
              </a:spcAft>
              <a:buClr>
                <a:srgbClr val="1B4072"/>
              </a:buClr>
              <a:buSzPts val="2800"/>
              <a:buFont typeface="Arial"/>
              <a:buChar char="•"/>
            </a:pPr>
            <a:r>
              <a:rPr lang="en-US" sz="2800">
                <a:solidFill>
                  <a:srgbClr val="1B4072"/>
                </a:solidFill>
                <a:latin typeface="Calibri"/>
                <a:ea typeface="Calibri"/>
                <a:cs typeface="Calibri"/>
                <a:sym typeface="Calibri"/>
              </a:rPr>
              <a:t>HCC tuition</a:t>
            </a:r>
            <a:endParaRPr/>
          </a:p>
          <a:p>
            <a:pPr indent="-342900" lvl="0" marL="582613" marR="0" rtl="0" algn="l">
              <a:spcBef>
                <a:spcPts val="600"/>
              </a:spcBef>
              <a:spcAft>
                <a:spcPts val="0"/>
              </a:spcAft>
              <a:buClr>
                <a:srgbClr val="1B4072"/>
              </a:buClr>
              <a:buSzPts val="2800"/>
              <a:buFont typeface="Arial"/>
              <a:buChar char="•"/>
            </a:pPr>
            <a:r>
              <a:rPr lang="en-US" sz="2800">
                <a:solidFill>
                  <a:srgbClr val="1B4072"/>
                </a:solidFill>
                <a:latin typeface="Calibri"/>
                <a:ea typeface="Calibri"/>
                <a:cs typeface="Calibri"/>
                <a:sym typeface="Calibri"/>
              </a:rPr>
              <a:t>SAT, ACT and AP exam fees</a:t>
            </a:r>
            <a:endParaRPr/>
          </a:p>
          <a:p>
            <a:pPr indent="-342900" lvl="0" marL="582613" marR="0" rtl="0" algn="l">
              <a:spcBef>
                <a:spcPts val="600"/>
              </a:spcBef>
              <a:spcAft>
                <a:spcPts val="0"/>
              </a:spcAft>
              <a:buClr>
                <a:srgbClr val="1B4072"/>
              </a:buClr>
              <a:buSzPts val="2800"/>
              <a:buFont typeface="Arial"/>
              <a:buChar char="•"/>
            </a:pPr>
            <a:r>
              <a:rPr lang="en-US" sz="2800">
                <a:solidFill>
                  <a:srgbClr val="1B4072"/>
                </a:solidFill>
                <a:latin typeface="Calibri"/>
                <a:ea typeface="Calibri"/>
                <a:cs typeface="Calibri"/>
                <a:sym typeface="Calibri"/>
              </a:rPr>
              <a:t>Camps, sports, child care</a:t>
            </a:r>
            <a:endParaRPr/>
          </a:p>
          <a:p>
            <a:pPr indent="-342900" lvl="0" marL="582613" marR="0" rtl="0" algn="l">
              <a:spcBef>
                <a:spcPts val="600"/>
              </a:spcBef>
              <a:spcAft>
                <a:spcPts val="0"/>
              </a:spcAft>
              <a:buClr>
                <a:srgbClr val="1B4072"/>
              </a:buClr>
              <a:buSzPts val="2800"/>
              <a:buFont typeface="Arial"/>
              <a:buChar char="•"/>
            </a:pPr>
            <a:r>
              <a:rPr lang="en-US" sz="2800">
                <a:solidFill>
                  <a:srgbClr val="1B4072"/>
                </a:solidFill>
                <a:latin typeface="Calibri"/>
                <a:ea typeface="Calibri"/>
                <a:cs typeface="Calibri"/>
                <a:sym typeface="Calibri"/>
              </a:rPr>
              <a:t>Many other benefits</a:t>
            </a:r>
            <a:endParaRPr/>
          </a:p>
          <a:p>
            <a:pPr indent="0" lvl="0" marL="0" marR="0" rtl="0" algn="l">
              <a:spcBef>
                <a:spcPts val="600"/>
              </a:spcBef>
              <a:spcAft>
                <a:spcPts val="0"/>
              </a:spcAft>
              <a:buNone/>
            </a:pPr>
            <a:r>
              <a:t/>
            </a:r>
            <a:endParaRPr sz="1000">
              <a:solidFill>
                <a:srgbClr val="1B4072"/>
              </a:solidFill>
              <a:latin typeface="Calibri"/>
              <a:ea typeface="Calibri"/>
              <a:cs typeface="Calibri"/>
              <a:sym typeface="Calibri"/>
            </a:endParaRPr>
          </a:p>
        </p:txBody>
      </p:sp>
      <p:sp>
        <p:nvSpPr>
          <p:cNvPr id="441" name="Google Shape;441;p58"/>
          <p:cNvSpPr txBox="1"/>
          <p:nvPr/>
        </p:nvSpPr>
        <p:spPr>
          <a:xfrm>
            <a:off x="4826498" y="3875844"/>
            <a:ext cx="4271434" cy="1046440"/>
          </a:xfrm>
          <a:prstGeom prst="rect">
            <a:avLst/>
          </a:prstGeom>
          <a:solidFill>
            <a:srgbClr val="C865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Learn more and apply:  </a:t>
            </a:r>
            <a:r>
              <a:rPr lang="en-US" sz="3400">
                <a:solidFill>
                  <a:schemeClr val="lt1"/>
                </a:solidFill>
                <a:latin typeface="Calibri"/>
                <a:ea typeface="Calibri"/>
                <a:cs typeface="Calibri"/>
                <a:sym typeface="Calibri"/>
              </a:rPr>
              <a:t>www.hcpss.org/farms</a:t>
            </a:r>
            <a:endParaRPr sz="3400">
              <a:solidFill>
                <a:schemeClr val="lt1"/>
              </a:solidFill>
              <a:latin typeface="Calibri"/>
              <a:ea typeface="Calibri"/>
              <a:cs typeface="Calibri"/>
              <a:sym typeface="Calibri"/>
            </a:endParaRPr>
          </a:p>
        </p:txBody>
      </p:sp>
      <p:grpSp>
        <p:nvGrpSpPr>
          <p:cNvPr id="442" name="Google Shape;442;p58"/>
          <p:cNvGrpSpPr/>
          <p:nvPr/>
        </p:nvGrpSpPr>
        <p:grpSpPr>
          <a:xfrm>
            <a:off x="6214534" y="759791"/>
            <a:ext cx="2604370" cy="3067143"/>
            <a:chOff x="542349" y="581310"/>
            <a:chExt cx="3602210" cy="4242289"/>
          </a:xfrm>
        </p:grpSpPr>
        <p:pic>
          <p:nvPicPr>
            <p:cNvPr id="443" name="Google Shape;443;p58"/>
            <p:cNvPicPr preferRelativeResize="0"/>
            <p:nvPr/>
          </p:nvPicPr>
          <p:blipFill rotWithShape="1">
            <a:blip r:embed="rId3">
              <a:alphaModFix/>
            </a:blip>
            <a:srcRect b="0" l="0" r="0" t="0"/>
            <a:stretch/>
          </p:blipFill>
          <p:spPr>
            <a:xfrm>
              <a:off x="542349" y="2786520"/>
              <a:ext cx="1773284" cy="2037079"/>
            </a:xfrm>
            <a:prstGeom prst="rect">
              <a:avLst/>
            </a:prstGeom>
            <a:noFill/>
            <a:ln cap="flat" cmpd="sng" w="9525">
              <a:solidFill>
                <a:schemeClr val="dk1"/>
              </a:solidFill>
              <a:prstDash val="solid"/>
              <a:round/>
              <a:headEnd len="sm" w="sm" type="none"/>
              <a:tailEnd len="sm" w="sm" type="none"/>
            </a:ln>
          </p:spPr>
        </p:pic>
        <p:pic>
          <p:nvPicPr>
            <p:cNvPr id="444" name="Google Shape;444;p58"/>
            <p:cNvPicPr preferRelativeResize="0"/>
            <p:nvPr/>
          </p:nvPicPr>
          <p:blipFill rotWithShape="1">
            <a:blip r:embed="rId4">
              <a:alphaModFix/>
            </a:blip>
            <a:srcRect b="0" l="0" r="0" t="0"/>
            <a:stretch/>
          </p:blipFill>
          <p:spPr>
            <a:xfrm>
              <a:off x="2400639" y="581310"/>
              <a:ext cx="1739844" cy="2104740"/>
            </a:xfrm>
            <a:prstGeom prst="rect">
              <a:avLst/>
            </a:prstGeom>
            <a:noFill/>
            <a:ln cap="flat" cmpd="sng" w="9525">
              <a:solidFill>
                <a:schemeClr val="dk1"/>
              </a:solidFill>
              <a:prstDash val="solid"/>
              <a:round/>
              <a:headEnd len="sm" w="sm" type="none"/>
              <a:tailEnd len="sm" w="sm" type="none"/>
            </a:ln>
          </p:spPr>
        </p:pic>
        <p:pic>
          <p:nvPicPr>
            <p:cNvPr id="445" name="Google Shape;445;p58"/>
            <p:cNvPicPr preferRelativeResize="0"/>
            <p:nvPr/>
          </p:nvPicPr>
          <p:blipFill rotWithShape="1">
            <a:blip r:embed="rId5">
              <a:alphaModFix/>
            </a:blip>
            <a:srcRect b="0" l="0" r="0" t="0"/>
            <a:stretch/>
          </p:blipFill>
          <p:spPr>
            <a:xfrm>
              <a:off x="2400639" y="2786520"/>
              <a:ext cx="1743920" cy="2037079"/>
            </a:xfrm>
            <a:prstGeom prst="rect">
              <a:avLst/>
            </a:prstGeom>
            <a:noFill/>
            <a:ln cap="flat" cmpd="sng" w="9525">
              <a:solidFill>
                <a:schemeClr val="dk1"/>
              </a:solidFill>
              <a:prstDash val="solid"/>
              <a:round/>
              <a:headEnd len="sm" w="sm" type="none"/>
              <a:tailEnd len="sm" w="sm" type="none"/>
            </a:ln>
          </p:spPr>
        </p:pic>
        <p:pic>
          <p:nvPicPr>
            <p:cNvPr id="446" name="Google Shape;446;p58"/>
            <p:cNvPicPr preferRelativeResize="0"/>
            <p:nvPr/>
          </p:nvPicPr>
          <p:blipFill rotWithShape="1">
            <a:blip r:embed="rId6">
              <a:alphaModFix/>
            </a:blip>
            <a:srcRect b="0" l="0" r="0" t="0"/>
            <a:stretch/>
          </p:blipFill>
          <p:spPr>
            <a:xfrm>
              <a:off x="542349" y="581310"/>
              <a:ext cx="1773284" cy="2104740"/>
            </a:xfrm>
            <a:prstGeom prst="rect">
              <a:avLst/>
            </a:prstGeom>
            <a:noFill/>
            <a:ln cap="flat" cmpd="sng" w="9525">
              <a:solidFill>
                <a:schemeClr val="dk1"/>
              </a:solidFill>
              <a:prstDash val="solid"/>
              <a:round/>
              <a:headEnd len="sm" w="sm" type="none"/>
              <a:tailEnd len="sm" w="sm" type="none"/>
            </a:ln>
          </p:spPr>
        </p:pic>
      </p:grpSp>
      <p:sp>
        <p:nvSpPr>
          <p:cNvPr id="447" name="Google Shape;447;p58"/>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Free and Reduced-Price Meals (FARMs)</a:t>
            </a:r>
            <a:endParaRPr sz="36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59"/>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Student Technology Use in School</a:t>
            </a:r>
            <a:endParaRPr/>
          </a:p>
        </p:txBody>
      </p:sp>
      <p:sp>
        <p:nvSpPr>
          <p:cNvPr id="454" name="Google Shape;454;p59"/>
          <p:cNvSpPr txBox="1"/>
          <p:nvPr/>
        </p:nvSpPr>
        <p:spPr>
          <a:xfrm>
            <a:off x="148771" y="865406"/>
            <a:ext cx="5050759" cy="38472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1B4072"/>
                </a:solidFill>
                <a:latin typeface="Calibri"/>
                <a:ea typeface="Calibri"/>
                <a:cs typeface="Calibri"/>
                <a:sym typeface="Calibri"/>
              </a:rPr>
              <a:t>Students may use their personal technology: </a:t>
            </a:r>
            <a:endParaRPr sz="2800">
              <a:solidFill>
                <a:srgbClr val="1B4072"/>
              </a:solidFill>
              <a:latin typeface="Calibri"/>
              <a:ea typeface="Calibri"/>
              <a:cs typeface="Calibri"/>
              <a:sym typeface="Calibri"/>
            </a:endParaRPr>
          </a:p>
          <a:p>
            <a:pPr indent="-282575" lvl="0" marL="457200" marR="0" rtl="0" algn="l">
              <a:spcBef>
                <a:spcPts val="600"/>
              </a:spcBef>
              <a:spcAft>
                <a:spcPts val="0"/>
              </a:spcAft>
              <a:buClr>
                <a:srgbClr val="1B4072"/>
              </a:buClr>
              <a:buSzPts val="2800"/>
              <a:buFont typeface="Arial"/>
              <a:buChar char="•"/>
            </a:pPr>
            <a:r>
              <a:rPr lang="en-US" sz="2800">
                <a:solidFill>
                  <a:srgbClr val="1B4072"/>
                </a:solidFill>
                <a:latin typeface="Calibri"/>
                <a:ea typeface="Calibri"/>
                <a:cs typeface="Calibri"/>
                <a:sym typeface="Calibri"/>
              </a:rPr>
              <a:t>When permitted by a teacher or administrator</a:t>
            </a:r>
            <a:endParaRPr/>
          </a:p>
          <a:p>
            <a:pPr indent="-282575" lvl="0" marL="457200" marR="0" rtl="0" algn="l">
              <a:spcBef>
                <a:spcPts val="600"/>
              </a:spcBef>
              <a:spcAft>
                <a:spcPts val="0"/>
              </a:spcAft>
              <a:buClr>
                <a:srgbClr val="1B4072"/>
              </a:buClr>
              <a:buSzPts val="2800"/>
              <a:buFont typeface="Arial"/>
              <a:buChar char="•"/>
            </a:pPr>
            <a:r>
              <a:rPr lang="en-US" sz="2800">
                <a:solidFill>
                  <a:srgbClr val="1B4072"/>
                </a:solidFill>
                <a:latin typeface="Calibri"/>
                <a:ea typeface="Calibri"/>
                <a:cs typeface="Calibri"/>
                <a:sym typeface="Calibri"/>
              </a:rPr>
              <a:t>Before and after school</a:t>
            </a:r>
            <a:endParaRPr/>
          </a:p>
          <a:p>
            <a:pPr indent="0" lvl="0" marL="174625" marR="0" rtl="0" algn="l">
              <a:spcBef>
                <a:spcPts val="600"/>
              </a:spcBef>
              <a:spcAft>
                <a:spcPts val="0"/>
              </a:spcAft>
              <a:buNone/>
            </a:pPr>
            <a:r>
              <a:t/>
            </a:r>
            <a:endParaRPr sz="2800">
              <a:solidFill>
                <a:srgbClr val="1B4072"/>
              </a:solidFill>
              <a:latin typeface="Calibri"/>
              <a:ea typeface="Calibri"/>
              <a:cs typeface="Calibri"/>
              <a:sym typeface="Calibri"/>
            </a:endParaRPr>
          </a:p>
          <a:p>
            <a:pPr indent="0" lvl="0" marL="174625" marR="0" rtl="0" algn="l">
              <a:spcBef>
                <a:spcPts val="600"/>
              </a:spcBef>
              <a:spcAft>
                <a:spcPts val="0"/>
              </a:spcAft>
              <a:buNone/>
            </a:pPr>
            <a:r>
              <a:rPr b="1" lang="en-US" sz="2800">
                <a:solidFill>
                  <a:srgbClr val="AF5700"/>
                </a:solidFill>
                <a:latin typeface="Calibri"/>
                <a:ea typeface="Calibri"/>
                <a:cs typeface="Calibri"/>
                <a:sym typeface="Calibri"/>
              </a:rPr>
              <a:t>Devices must remain off and in backpack during school hours</a:t>
            </a:r>
            <a:endParaRPr/>
          </a:p>
        </p:txBody>
      </p:sp>
      <p:sp>
        <p:nvSpPr>
          <p:cNvPr id="455" name="Google Shape;455;p59"/>
          <p:cNvSpPr txBox="1"/>
          <p:nvPr/>
        </p:nvSpPr>
        <p:spPr>
          <a:xfrm>
            <a:off x="5150724" y="3462923"/>
            <a:ext cx="3742262"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a:solidFill>
                  <a:srgbClr val="0070C0"/>
                </a:solidFill>
                <a:latin typeface="Calibri"/>
                <a:ea typeface="Calibri"/>
                <a:cs typeface="Calibri"/>
                <a:sym typeface="Calibri"/>
              </a:rPr>
              <a:t>Visit HCPSS.org for student &amp; parent expectations</a:t>
            </a:r>
            <a:endParaRPr/>
          </a:p>
        </p:txBody>
      </p:sp>
      <p:sp>
        <p:nvSpPr>
          <p:cNvPr id="456" name="Google Shape;456;p59"/>
          <p:cNvSpPr txBox="1"/>
          <p:nvPr/>
        </p:nvSpPr>
        <p:spPr>
          <a:xfrm>
            <a:off x="5593975" y="1063899"/>
            <a:ext cx="3299011" cy="1815882"/>
          </a:xfrm>
          <a:prstGeom prst="rect">
            <a:avLst/>
          </a:prstGeom>
          <a:solidFill>
            <a:srgbClr val="C865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Students are </a:t>
            </a:r>
            <a:r>
              <a:rPr i="1" lang="en-US" sz="2800">
                <a:solidFill>
                  <a:schemeClr val="lt1"/>
                </a:solidFill>
                <a:latin typeface="Calibri"/>
                <a:ea typeface="Calibri"/>
                <a:cs typeface="Calibri"/>
                <a:sym typeface="Calibri"/>
              </a:rPr>
              <a:t>never</a:t>
            </a:r>
            <a:r>
              <a:rPr lang="en-US" sz="2800">
                <a:solidFill>
                  <a:schemeClr val="lt1"/>
                </a:solidFill>
                <a:latin typeface="Calibri"/>
                <a:ea typeface="Calibri"/>
                <a:cs typeface="Calibri"/>
                <a:sym typeface="Calibri"/>
              </a:rPr>
              <a:t> required or expected to bring a personal device to school</a:t>
            </a:r>
            <a:endParaRPr sz="2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pic>
        <p:nvPicPr>
          <p:cNvPr id="462" name="Google Shape;462;p60"/>
          <p:cNvPicPr preferRelativeResize="0"/>
          <p:nvPr/>
        </p:nvPicPr>
        <p:blipFill rotWithShape="1">
          <a:blip r:embed="rId3">
            <a:alphaModFix/>
          </a:blip>
          <a:srcRect b="-5304" l="0" r="0" t="0"/>
          <a:stretch/>
        </p:blipFill>
        <p:spPr>
          <a:xfrm>
            <a:off x="244928" y="929268"/>
            <a:ext cx="4588329" cy="4214232"/>
          </a:xfrm>
          <a:prstGeom prst="rect">
            <a:avLst/>
          </a:prstGeom>
          <a:noFill/>
          <a:ln>
            <a:noFill/>
          </a:ln>
        </p:spPr>
      </p:pic>
      <p:sp>
        <p:nvSpPr>
          <p:cNvPr id="463" name="Google Shape;463;p60"/>
          <p:cNvSpPr txBox="1"/>
          <p:nvPr/>
        </p:nvSpPr>
        <p:spPr>
          <a:xfrm>
            <a:off x="5143500" y="1089311"/>
            <a:ext cx="3869872" cy="36933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1B4072"/>
                </a:solidFill>
                <a:latin typeface="Calibri"/>
                <a:ea typeface="Calibri"/>
                <a:cs typeface="Calibri"/>
                <a:sym typeface="Calibri"/>
              </a:rPr>
              <a:t>On Canvas via </a:t>
            </a:r>
            <a:br>
              <a:rPr lang="en-US" sz="3200">
                <a:solidFill>
                  <a:srgbClr val="1B4072"/>
                </a:solidFill>
                <a:latin typeface="Calibri"/>
                <a:ea typeface="Calibri"/>
                <a:cs typeface="Calibri"/>
                <a:sym typeface="Calibri"/>
              </a:rPr>
            </a:br>
            <a:r>
              <a:rPr lang="en-US" sz="3200">
                <a:solidFill>
                  <a:srgbClr val="1B4072"/>
                </a:solidFill>
                <a:latin typeface="Calibri"/>
                <a:ea typeface="Calibri"/>
                <a:cs typeface="Calibri"/>
                <a:sym typeface="Calibri"/>
              </a:rPr>
              <a:t>HCPSS Connect </a:t>
            </a:r>
            <a:endParaRPr/>
          </a:p>
          <a:p>
            <a:pPr indent="0" lvl="0" marL="0" marR="0" rtl="0" algn="l">
              <a:spcBef>
                <a:spcPts val="0"/>
              </a:spcBef>
              <a:spcAft>
                <a:spcPts val="0"/>
              </a:spcAft>
              <a:buNone/>
            </a:pPr>
            <a:r>
              <a:t/>
            </a:r>
            <a:endParaRPr sz="3200">
              <a:solidFill>
                <a:srgbClr val="1B4072"/>
              </a:solidFill>
              <a:latin typeface="Calibri"/>
              <a:ea typeface="Calibri"/>
              <a:cs typeface="Calibri"/>
              <a:sym typeface="Calibri"/>
            </a:endParaRPr>
          </a:p>
          <a:p>
            <a:pPr indent="0" lvl="0" marL="0" marR="0" rtl="0" algn="l">
              <a:spcBef>
                <a:spcPts val="0"/>
              </a:spcBef>
              <a:spcAft>
                <a:spcPts val="0"/>
              </a:spcAft>
              <a:buNone/>
            </a:pPr>
            <a:r>
              <a:t/>
            </a:r>
            <a:endParaRPr sz="1000">
              <a:solidFill>
                <a:srgbClr val="1B4072"/>
              </a:solidFill>
              <a:latin typeface="Calibri"/>
              <a:ea typeface="Calibri"/>
              <a:cs typeface="Calibri"/>
              <a:sym typeface="Calibri"/>
            </a:endParaRPr>
          </a:p>
          <a:p>
            <a:pPr indent="0" lvl="0" marL="0" marR="0" rtl="0" algn="l">
              <a:spcBef>
                <a:spcPts val="0"/>
              </a:spcBef>
              <a:spcAft>
                <a:spcPts val="0"/>
              </a:spcAft>
              <a:buNone/>
            </a:pPr>
            <a:r>
              <a:rPr lang="en-US" sz="3200">
                <a:solidFill>
                  <a:srgbClr val="1B4072"/>
                </a:solidFill>
                <a:latin typeface="Calibri"/>
                <a:ea typeface="Calibri"/>
                <a:cs typeface="Calibri"/>
                <a:sym typeface="Calibri"/>
              </a:rPr>
              <a:t>Curriculum content overview for each</a:t>
            </a:r>
            <a:endParaRPr/>
          </a:p>
          <a:p>
            <a:pPr indent="-293688" lvl="0" marL="700088" marR="0" rtl="0" algn="l">
              <a:spcBef>
                <a:spcPts val="0"/>
              </a:spcBef>
              <a:spcAft>
                <a:spcPts val="0"/>
              </a:spcAft>
              <a:buClr>
                <a:srgbClr val="1B4072"/>
              </a:buClr>
              <a:buSzPts val="3200"/>
              <a:buFont typeface="Arial"/>
              <a:buChar char="•"/>
            </a:pPr>
            <a:r>
              <a:rPr lang="en-US" sz="3200">
                <a:solidFill>
                  <a:srgbClr val="1B4072"/>
                </a:solidFill>
                <a:latin typeface="Calibri"/>
                <a:ea typeface="Calibri"/>
                <a:cs typeface="Calibri"/>
                <a:sym typeface="Calibri"/>
              </a:rPr>
              <a:t>Grade (PreK – 5)</a:t>
            </a:r>
            <a:endParaRPr/>
          </a:p>
          <a:p>
            <a:pPr indent="-293688" lvl="0" marL="700088" marR="0" rtl="0" algn="l">
              <a:spcBef>
                <a:spcPts val="0"/>
              </a:spcBef>
              <a:spcAft>
                <a:spcPts val="0"/>
              </a:spcAft>
              <a:buClr>
                <a:srgbClr val="1B4072"/>
              </a:buClr>
              <a:buSzPts val="3200"/>
              <a:buFont typeface="Arial"/>
              <a:buChar char="•"/>
            </a:pPr>
            <a:r>
              <a:rPr lang="en-US" sz="3200">
                <a:solidFill>
                  <a:srgbClr val="1B4072"/>
                </a:solidFill>
                <a:latin typeface="Calibri"/>
                <a:ea typeface="Calibri"/>
                <a:cs typeface="Calibri"/>
                <a:sym typeface="Calibri"/>
              </a:rPr>
              <a:t>Subject area</a:t>
            </a:r>
            <a:endParaRPr/>
          </a:p>
        </p:txBody>
      </p:sp>
      <p:sp>
        <p:nvSpPr>
          <p:cNvPr id="464" name="Google Shape;464;p60"/>
          <p:cNvSpPr/>
          <p:nvPr/>
        </p:nvSpPr>
        <p:spPr>
          <a:xfrm>
            <a:off x="0" y="95707"/>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What Your Child Will Learn Guides</a:t>
            </a:r>
            <a:endParaRPr/>
          </a:p>
        </p:txBody>
      </p:sp>
      <p:sp>
        <p:nvSpPr>
          <p:cNvPr id="465" name="Google Shape;465;p60"/>
          <p:cNvSpPr/>
          <p:nvPr/>
        </p:nvSpPr>
        <p:spPr>
          <a:xfrm>
            <a:off x="5143500" y="2065150"/>
            <a:ext cx="30681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C86500"/>
                </a:solidFill>
                <a:latin typeface="Calibri"/>
                <a:ea typeface="Calibri"/>
                <a:cs typeface="Calibri"/>
                <a:sym typeface="Calibri"/>
              </a:rPr>
              <a:t>www.hcpss.org/connect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pic>
        <p:nvPicPr>
          <p:cNvPr id="470" name="Google Shape;470;p61"/>
          <p:cNvPicPr preferRelativeResize="0"/>
          <p:nvPr/>
        </p:nvPicPr>
        <p:blipFill rotWithShape="1">
          <a:blip r:embed="rId3">
            <a:alphaModFix/>
          </a:blip>
          <a:srcRect b="7813" l="0" r="0" t="7813"/>
          <a:stretch/>
        </p:blipFill>
        <p:spPr>
          <a:xfrm>
            <a:off x="150" y="0"/>
            <a:ext cx="9144006" cy="5143496"/>
          </a:xfrm>
          <a:prstGeom prst="rect">
            <a:avLst/>
          </a:prstGeom>
          <a:noFill/>
          <a:ln>
            <a:noFill/>
          </a:ln>
        </p:spPr>
      </p:pic>
      <p:sp>
        <p:nvSpPr>
          <p:cNvPr id="471" name="Google Shape;471;p61"/>
          <p:cNvSpPr txBox="1"/>
          <p:nvPr>
            <p:ph type="title"/>
          </p:nvPr>
        </p:nvSpPr>
        <p:spPr>
          <a:xfrm>
            <a:off x="718850" y="3700175"/>
            <a:ext cx="7488300" cy="118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4800"/>
              <a:t>Leading with Kindness</a:t>
            </a:r>
            <a:endParaRPr b="1"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62"/>
          <p:cNvSpPr txBox="1"/>
          <p:nvPr>
            <p:ph type="title"/>
          </p:nvPr>
        </p:nvSpPr>
        <p:spPr>
          <a:xfrm>
            <a:off x="379578" y="2626728"/>
            <a:ext cx="3731100" cy="65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t>Membership</a:t>
            </a:r>
            <a:endParaRPr b="1" sz="3600"/>
          </a:p>
        </p:txBody>
      </p:sp>
      <p:sp>
        <p:nvSpPr>
          <p:cNvPr id="477" name="Google Shape;477;p62"/>
          <p:cNvSpPr txBox="1"/>
          <p:nvPr>
            <p:ph type="title"/>
          </p:nvPr>
        </p:nvSpPr>
        <p:spPr>
          <a:xfrm>
            <a:off x="4971869" y="2854915"/>
            <a:ext cx="3731100" cy="6567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US" sz="3600"/>
              <a:t>Bear</a:t>
            </a:r>
            <a:r>
              <a:rPr b="1" lang="en-US" sz="3600"/>
              <a:t> </a:t>
            </a:r>
            <a:r>
              <a:rPr b="1" lang="en-US" sz="3600"/>
              <a:t>Dash</a:t>
            </a:r>
            <a:endParaRPr b="1" sz="3600"/>
          </a:p>
        </p:txBody>
      </p:sp>
      <p:sp>
        <p:nvSpPr>
          <p:cNvPr id="478" name="Google Shape;478;p62"/>
          <p:cNvSpPr txBox="1"/>
          <p:nvPr>
            <p:ph type="title"/>
          </p:nvPr>
        </p:nvSpPr>
        <p:spPr>
          <a:xfrm>
            <a:off x="1289628" y="717279"/>
            <a:ext cx="1911000" cy="184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9600"/>
              <a:t>1</a:t>
            </a:r>
            <a:endParaRPr b="1" sz="9600"/>
          </a:p>
        </p:txBody>
      </p:sp>
      <p:sp>
        <p:nvSpPr>
          <p:cNvPr id="479" name="Google Shape;479;p62"/>
          <p:cNvSpPr txBox="1"/>
          <p:nvPr>
            <p:ph type="title"/>
          </p:nvPr>
        </p:nvSpPr>
        <p:spPr>
          <a:xfrm>
            <a:off x="5881919" y="746414"/>
            <a:ext cx="1911000" cy="184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9600"/>
              <a:t>2</a:t>
            </a:r>
            <a:endParaRPr b="1" sz="9600"/>
          </a:p>
        </p:txBody>
      </p:sp>
      <p:sp>
        <p:nvSpPr>
          <p:cNvPr id="480" name="Google Shape;480;p62"/>
          <p:cNvSpPr txBox="1"/>
          <p:nvPr/>
        </p:nvSpPr>
        <p:spPr>
          <a:xfrm>
            <a:off x="5668919" y="2397525"/>
            <a:ext cx="2337000" cy="70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chemeClr val="lt1"/>
                </a:solidFill>
                <a:latin typeface="Roboto"/>
                <a:ea typeface="Roboto"/>
                <a:cs typeface="Roboto"/>
                <a:sym typeface="Roboto"/>
              </a:rPr>
              <a:t>Bushy</a:t>
            </a:r>
            <a:endParaRPr/>
          </a:p>
        </p:txBody>
      </p:sp>
      <p:sp>
        <p:nvSpPr>
          <p:cNvPr id="481" name="Google Shape;481;p62"/>
          <p:cNvSpPr txBox="1"/>
          <p:nvPr/>
        </p:nvSpPr>
        <p:spPr>
          <a:xfrm>
            <a:off x="1076628" y="3627526"/>
            <a:ext cx="2337000" cy="70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lt1"/>
                </a:solidFill>
                <a:latin typeface="Roboto"/>
                <a:ea typeface="Roboto"/>
                <a:cs typeface="Roboto"/>
                <a:sym typeface="Roboto"/>
              </a:rPr>
              <a:t>Tonight</a:t>
            </a:r>
            <a:endParaRPr sz="1800"/>
          </a:p>
        </p:txBody>
      </p:sp>
      <p:sp>
        <p:nvSpPr>
          <p:cNvPr id="482" name="Google Shape;482;p62"/>
          <p:cNvSpPr txBox="1"/>
          <p:nvPr/>
        </p:nvSpPr>
        <p:spPr>
          <a:xfrm>
            <a:off x="5668919" y="3627526"/>
            <a:ext cx="2337000" cy="70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lt1"/>
                </a:solidFill>
                <a:latin typeface="Roboto"/>
                <a:ea typeface="Roboto"/>
                <a:cs typeface="Roboto"/>
                <a:sym typeface="Roboto"/>
              </a:rPr>
              <a:t>October</a:t>
            </a:r>
            <a:endParaRPr sz="1800"/>
          </a:p>
        </p:txBody>
      </p:sp>
      <p:cxnSp>
        <p:nvCxnSpPr>
          <p:cNvPr id="483" name="Google Shape;483;p62"/>
          <p:cNvCxnSpPr/>
          <p:nvPr/>
        </p:nvCxnSpPr>
        <p:spPr>
          <a:xfrm>
            <a:off x="4560800" y="-168100"/>
            <a:ext cx="0" cy="55581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63"/>
          <p:cNvSpPr txBox="1"/>
          <p:nvPr>
            <p:ph type="title"/>
          </p:nvPr>
        </p:nvSpPr>
        <p:spPr>
          <a:xfrm>
            <a:off x="390775" y="156872"/>
            <a:ext cx="2825400" cy="2129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400"/>
              <a:t>Programs</a:t>
            </a:r>
            <a:endParaRPr b="1" sz="2400"/>
          </a:p>
          <a:p>
            <a:pPr indent="0" lvl="0" marL="0" rtl="0" algn="l">
              <a:lnSpc>
                <a:spcPct val="115000"/>
              </a:lnSpc>
              <a:spcBef>
                <a:spcPts val="0"/>
              </a:spcBef>
              <a:spcAft>
                <a:spcPts val="0"/>
              </a:spcAft>
              <a:buNone/>
            </a:pPr>
            <a:r>
              <a:rPr lang="en-US" sz="1600"/>
              <a:t>Afterschool Activities</a:t>
            </a:r>
            <a:endParaRPr sz="1600"/>
          </a:p>
          <a:p>
            <a:pPr indent="0" lvl="0" marL="0" rtl="0" algn="l">
              <a:lnSpc>
                <a:spcPct val="115000"/>
              </a:lnSpc>
              <a:spcBef>
                <a:spcPts val="0"/>
              </a:spcBef>
              <a:spcAft>
                <a:spcPts val="0"/>
              </a:spcAft>
              <a:buNone/>
            </a:pPr>
            <a:r>
              <a:rPr lang="en-US" sz="1600"/>
              <a:t>Beary Grateful Fund</a:t>
            </a:r>
            <a:endParaRPr sz="1600"/>
          </a:p>
          <a:p>
            <a:pPr indent="0" lvl="0" marL="0" rtl="0" algn="l">
              <a:lnSpc>
                <a:spcPct val="115000"/>
              </a:lnSpc>
              <a:spcBef>
                <a:spcPts val="0"/>
              </a:spcBef>
              <a:spcAft>
                <a:spcPts val="0"/>
              </a:spcAft>
              <a:buNone/>
            </a:pPr>
            <a:r>
              <a:rPr lang="en-US" sz="1600"/>
              <a:t>Classroom Gift Fund</a:t>
            </a:r>
            <a:endParaRPr sz="1600"/>
          </a:p>
          <a:p>
            <a:pPr indent="0" lvl="0" marL="0" rtl="0" algn="l">
              <a:lnSpc>
                <a:spcPct val="115000"/>
              </a:lnSpc>
              <a:spcBef>
                <a:spcPts val="0"/>
              </a:spcBef>
              <a:spcAft>
                <a:spcPts val="0"/>
              </a:spcAft>
              <a:buNone/>
            </a:pPr>
            <a:r>
              <a:rPr lang="en-US" sz="1600"/>
              <a:t>Council Delegate</a:t>
            </a:r>
            <a:endParaRPr sz="1600"/>
          </a:p>
          <a:p>
            <a:pPr indent="0" lvl="0" marL="0" rtl="0" algn="l">
              <a:lnSpc>
                <a:spcPct val="115000"/>
              </a:lnSpc>
              <a:spcBef>
                <a:spcPts val="0"/>
              </a:spcBef>
              <a:spcAft>
                <a:spcPts val="0"/>
              </a:spcAft>
              <a:buNone/>
            </a:pPr>
            <a:r>
              <a:rPr lang="en-US" sz="1600"/>
              <a:t>Cultural Arts</a:t>
            </a:r>
            <a:endParaRPr sz="1600"/>
          </a:p>
          <a:p>
            <a:pPr indent="0" lvl="0" marL="0" rtl="0" algn="l">
              <a:lnSpc>
                <a:spcPct val="115000"/>
              </a:lnSpc>
              <a:spcBef>
                <a:spcPts val="0"/>
              </a:spcBef>
              <a:spcAft>
                <a:spcPts val="0"/>
              </a:spcAft>
              <a:buNone/>
            </a:pPr>
            <a:r>
              <a:rPr lang="en-US" sz="1600"/>
              <a:t>Diversity, Equity and Inclusion</a:t>
            </a:r>
            <a:endParaRPr sz="1600"/>
          </a:p>
          <a:p>
            <a:pPr indent="0" lvl="0" marL="0" rtl="0" algn="l">
              <a:lnSpc>
                <a:spcPct val="115000"/>
              </a:lnSpc>
              <a:spcBef>
                <a:spcPts val="0"/>
              </a:spcBef>
              <a:spcAft>
                <a:spcPts val="0"/>
              </a:spcAft>
              <a:buNone/>
            </a:pPr>
            <a:r>
              <a:t/>
            </a:r>
            <a:endParaRPr sz="1600"/>
          </a:p>
        </p:txBody>
      </p:sp>
      <p:sp>
        <p:nvSpPr>
          <p:cNvPr id="489" name="Google Shape;489;p63"/>
          <p:cNvSpPr txBox="1"/>
          <p:nvPr>
            <p:ph type="title"/>
          </p:nvPr>
        </p:nvSpPr>
        <p:spPr>
          <a:xfrm>
            <a:off x="6185750" y="560284"/>
            <a:ext cx="2758200" cy="1935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600"/>
              <a:t>Retail Rewards</a:t>
            </a:r>
            <a:endParaRPr sz="1600"/>
          </a:p>
          <a:p>
            <a:pPr indent="0" lvl="0" marL="0" rtl="0" algn="l">
              <a:lnSpc>
                <a:spcPct val="115000"/>
              </a:lnSpc>
              <a:spcBef>
                <a:spcPts val="0"/>
              </a:spcBef>
              <a:spcAft>
                <a:spcPts val="0"/>
              </a:spcAft>
              <a:buNone/>
            </a:pPr>
            <a:r>
              <a:rPr lang="en-US" sz="1600"/>
              <a:t>Room &amp; Team Parents</a:t>
            </a:r>
            <a:endParaRPr sz="1600"/>
          </a:p>
          <a:p>
            <a:pPr indent="0" lvl="0" marL="0" rtl="0" algn="l">
              <a:lnSpc>
                <a:spcPct val="115000"/>
              </a:lnSpc>
              <a:spcBef>
                <a:spcPts val="0"/>
              </a:spcBef>
              <a:spcAft>
                <a:spcPts val="0"/>
              </a:spcAft>
              <a:buNone/>
            </a:pPr>
            <a:r>
              <a:rPr lang="en-US" sz="1600"/>
              <a:t>Spirit Wear</a:t>
            </a:r>
            <a:endParaRPr sz="1600"/>
          </a:p>
          <a:p>
            <a:pPr indent="0" lvl="0" marL="0" rtl="0" algn="l">
              <a:lnSpc>
                <a:spcPct val="115000"/>
              </a:lnSpc>
              <a:spcBef>
                <a:spcPts val="0"/>
              </a:spcBef>
              <a:spcAft>
                <a:spcPts val="0"/>
              </a:spcAft>
              <a:buNone/>
            </a:pPr>
            <a:r>
              <a:rPr lang="en-US" sz="1600"/>
              <a:t>School Supplies Kits</a:t>
            </a:r>
            <a:endParaRPr sz="1600"/>
          </a:p>
          <a:p>
            <a:pPr indent="0" lvl="0" marL="0" rtl="0" algn="l">
              <a:lnSpc>
                <a:spcPct val="115000"/>
              </a:lnSpc>
              <a:spcBef>
                <a:spcPts val="0"/>
              </a:spcBef>
              <a:spcAft>
                <a:spcPts val="0"/>
              </a:spcAft>
              <a:buNone/>
            </a:pPr>
            <a:r>
              <a:rPr lang="en-US" sz="1600"/>
              <a:t>Teacher Supply Closet</a:t>
            </a:r>
            <a:endParaRPr sz="1600"/>
          </a:p>
          <a:p>
            <a:pPr indent="0" lvl="0" marL="0" rtl="0" algn="l">
              <a:lnSpc>
                <a:spcPct val="115000"/>
              </a:lnSpc>
              <a:spcBef>
                <a:spcPts val="0"/>
              </a:spcBef>
              <a:spcAft>
                <a:spcPts val="0"/>
              </a:spcAft>
              <a:buNone/>
            </a:pPr>
            <a:r>
              <a:rPr lang="en-US" sz="1600"/>
              <a:t>Walking Wednesday</a:t>
            </a:r>
            <a:endParaRPr sz="1800"/>
          </a:p>
        </p:txBody>
      </p:sp>
      <p:sp>
        <p:nvSpPr>
          <p:cNvPr id="490" name="Google Shape;490;p63"/>
          <p:cNvSpPr txBox="1"/>
          <p:nvPr>
            <p:ph type="title"/>
          </p:nvPr>
        </p:nvSpPr>
        <p:spPr>
          <a:xfrm>
            <a:off x="3316925" y="2792500"/>
            <a:ext cx="2639400" cy="2129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600"/>
              <a:t>Ice Cream Social</a:t>
            </a:r>
            <a:endParaRPr sz="1600"/>
          </a:p>
          <a:p>
            <a:pPr indent="0" lvl="0" marL="0" rtl="0" algn="l">
              <a:lnSpc>
                <a:spcPct val="115000"/>
              </a:lnSpc>
              <a:spcBef>
                <a:spcPts val="0"/>
              </a:spcBef>
              <a:spcAft>
                <a:spcPts val="0"/>
              </a:spcAft>
              <a:buNone/>
            </a:pPr>
            <a:r>
              <a:rPr lang="en-US" sz="1600"/>
              <a:t>International Night</a:t>
            </a:r>
            <a:endParaRPr sz="1600"/>
          </a:p>
          <a:p>
            <a:pPr indent="0" lvl="0" marL="0" rtl="0" algn="l">
              <a:lnSpc>
                <a:spcPct val="115000"/>
              </a:lnSpc>
              <a:spcBef>
                <a:spcPts val="0"/>
              </a:spcBef>
              <a:spcAft>
                <a:spcPts val="0"/>
              </a:spcAft>
              <a:buNone/>
            </a:pPr>
            <a:r>
              <a:rPr lang="en-US" sz="1600"/>
              <a:t>Junior Achievement</a:t>
            </a:r>
            <a:endParaRPr sz="1600"/>
          </a:p>
          <a:p>
            <a:pPr indent="0" lvl="0" marL="0" rtl="0" algn="l">
              <a:lnSpc>
                <a:spcPct val="115000"/>
              </a:lnSpc>
              <a:spcBef>
                <a:spcPts val="0"/>
              </a:spcBef>
              <a:spcAft>
                <a:spcPts val="0"/>
              </a:spcAft>
              <a:buNone/>
            </a:pPr>
            <a:r>
              <a:rPr lang="en-US" sz="1600"/>
              <a:t>Robotics Night</a:t>
            </a:r>
            <a:endParaRPr sz="1600"/>
          </a:p>
          <a:p>
            <a:pPr indent="0" lvl="0" marL="0" rtl="0" algn="l">
              <a:lnSpc>
                <a:spcPct val="115000"/>
              </a:lnSpc>
              <a:spcBef>
                <a:spcPts val="0"/>
              </a:spcBef>
              <a:spcAft>
                <a:spcPts val="0"/>
              </a:spcAft>
              <a:buNone/>
            </a:pPr>
            <a:r>
              <a:rPr lang="en-US" sz="1600"/>
              <a:t>Science Fair</a:t>
            </a:r>
            <a:endParaRPr sz="1600"/>
          </a:p>
          <a:p>
            <a:pPr indent="0" lvl="0" marL="0" rtl="0" algn="l">
              <a:lnSpc>
                <a:spcPct val="115000"/>
              </a:lnSpc>
              <a:spcBef>
                <a:spcPts val="0"/>
              </a:spcBef>
              <a:spcAft>
                <a:spcPts val="0"/>
              </a:spcAft>
              <a:buNone/>
            </a:pPr>
            <a:r>
              <a:rPr lang="en-US" sz="1600"/>
              <a:t>Spring Fling   </a:t>
            </a:r>
            <a:endParaRPr sz="1600"/>
          </a:p>
          <a:p>
            <a:pPr indent="0" lvl="0" marL="0" rtl="0" algn="l">
              <a:lnSpc>
                <a:spcPct val="115000"/>
              </a:lnSpc>
              <a:spcBef>
                <a:spcPts val="0"/>
              </a:spcBef>
              <a:spcAft>
                <a:spcPts val="0"/>
              </a:spcAft>
              <a:buNone/>
            </a:pPr>
            <a:r>
              <a:rPr lang="en-US" sz="1600"/>
              <a:t>Sweetheart Dance</a:t>
            </a:r>
            <a:endParaRPr b="1" sz="1600"/>
          </a:p>
        </p:txBody>
      </p:sp>
      <p:sp>
        <p:nvSpPr>
          <p:cNvPr id="491" name="Google Shape;491;p63"/>
          <p:cNvSpPr txBox="1"/>
          <p:nvPr>
            <p:ph type="title"/>
          </p:nvPr>
        </p:nvSpPr>
        <p:spPr>
          <a:xfrm>
            <a:off x="3288250" y="560276"/>
            <a:ext cx="2718000" cy="1964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600"/>
              <a:t>Girls On The Run  </a:t>
            </a:r>
            <a:endParaRPr sz="1600"/>
          </a:p>
          <a:p>
            <a:pPr indent="0" lvl="0" marL="0" rtl="0" algn="l">
              <a:lnSpc>
                <a:spcPct val="115000"/>
              </a:lnSpc>
              <a:spcBef>
                <a:spcPts val="0"/>
              </a:spcBef>
              <a:spcAft>
                <a:spcPts val="0"/>
              </a:spcAft>
              <a:buNone/>
            </a:pPr>
            <a:r>
              <a:rPr lang="en-US" sz="1600"/>
              <a:t>Grounds Beautification</a:t>
            </a:r>
            <a:endParaRPr sz="1600"/>
          </a:p>
          <a:p>
            <a:pPr indent="0" lvl="0" marL="0" rtl="0" algn="l">
              <a:lnSpc>
                <a:spcPct val="115000"/>
              </a:lnSpc>
              <a:spcBef>
                <a:spcPts val="0"/>
              </a:spcBef>
              <a:spcAft>
                <a:spcPts val="0"/>
              </a:spcAft>
              <a:buNone/>
            </a:pPr>
            <a:r>
              <a:rPr lang="en-US" sz="1600"/>
              <a:t>Hero Boys</a:t>
            </a:r>
            <a:endParaRPr sz="1600"/>
          </a:p>
          <a:p>
            <a:pPr indent="0" lvl="0" marL="0" rtl="0" algn="l">
              <a:lnSpc>
                <a:spcPct val="115000"/>
              </a:lnSpc>
              <a:spcBef>
                <a:spcPts val="0"/>
              </a:spcBef>
              <a:spcAft>
                <a:spcPts val="0"/>
              </a:spcAft>
              <a:buNone/>
            </a:pPr>
            <a:r>
              <a:rPr lang="en-US" sz="1600"/>
              <a:t>Hospitality</a:t>
            </a:r>
            <a:endParaRPr sz="1600"/>
          </a:p>
          <a:p>
            <a:pPr indent="0" lvl="0" marL="0" rtl="0" algn="l">
              <a:lnSpc>
                <a:spcPct val="115000"/>
              </a:lnSpc>
              <a:spcBef>
                <a:spcPts val="0"/>
              </a:spcBef>
              <a:spcAft>
                <a:spcPts val="0"/>
              </a:spcAft>
              <a:buNone/>
            </a:pPr>
            <a:r>
              <a:rPr lang="en-US" sz="1600"/>
              <a:t>Membership</a:t>
            </a:r>
            <a:endParaRPr sz="1600"/>
          </a:p>
          <a:p>
            <a:pPr indent="0" lvl="0" marL="0" rtl="0" algn="l">
              <a:lnSpc>
                <a:spcPct val="115000"/>
              </a:lnSpc>
              <a:spcBef>
                <a:spcPts val="0"/>
              </a:spcBef>
              <a:spcAft>
                <a:spcPts val="0"/>
              </a:spcAft>
              <a:buNone/>
            </a:pPr>
            <a:r>
              <a:rPr lang="en-US" sz="1600"/>
              <a:t>Reflections</a:t>
            </a:r>
            <a:endParaRPr sz="1600"/>
          </a:p>
          <a:p>
            <a:pPr indent="0" lvl="0" marL="0" rtl="0" algn="l">
              <a:lnSpc>
                <a:spcPct val="115000"/>
              </a:lnSpc>
              <a:spcBef>
                <a:spcPts val="0"/>
              </a:spcBef>
              <a:spcAft>
                <a:spcPts val="0"/>
              </a:spcAft>
              <a:buNone/>
            </a:pPr>
            <a:r>
              <a:t/>
            </a:r>
            <a:endParaRPr sz="1600"/>
          </a:p>
        </p:txBody>
      </p:sp>
      <p:sp>
        <p:nvSpPr>
          <p:cNvPr id="492" name="Google Shape;492;p63"/>
          <p:cNvSpPr txBox="1"/>
          <p:nvPr/>
        </p:nvSpPr>
        <p:spPr>
          <a:xfrm>
            <a:off x="393125" y="2635622"/>
            <a:ext cx="3000000" cy="225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400">
                <a:solidFill>
                  <a:schemeClr val="lt1"/>
                </a:solidFill>
                <a:latin typeface="Roboto"/>
                <a:ea typeface="Roboto"/>
                <a:cs typeface="Roboto"/>
                <a:sym typeface="Roboto"/>
              </a:rPr>
              <a:t>Events</a:t>
            </a:r>
            <a:endParaRPr b="1" sz="24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5th Grade Picnic</a:t>
            </a:r>
            <a:endParaRPr sz="16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Bingo Night</a:t>
            </a:r>
            <a:endParaRPr sz="16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Book Fairs</a:t>
            </a:r>
            <a:endParaRPr sz="16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Bushy Bear Dash</a:t>
            </a:r>
            <a:endParaRPr sz="16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Bushy Blooms</a:t>
            </a:r>
            <a:endParaRPr sz="16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Fall Fest</a:t>
            </a:r>
            <a:endParaRPr sz="16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lt1"/>
              </a:solidFill>
              <a:latin typeface="Roboto"/>
              <a:ea typeface="Roboto"/>
              <a:cs typeface="Roboto"/>
              <a:sym typeface="Roboto"/>
            </a:endParaRPr>
          </a:p>
        </p:txBody>
      </p:sp>
      <p:sp>
        <p:nvSpPr>
          <p:cNvPr id="493" name="Google Shape;493;p63"/>
          <p:cNvSpPr txBox="1"/>
          <p:nvPr/>
        </p:nvSpPr>
        <p:spPr>
          <a:xfrm>
            <a:off x="6185750" y="2635622"/>
            <a:ext cx="2639400" cy="24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400">
                <a:solidFill>
                  <a:schemeClr val="lt1"/>
                </a:solidFill>
                <a:latin typeface="Roboto"/>
                <a:ea typeface="Roboto"/>
                <a:cs typeface="Roboto"/>
                <a:sym typeface="Roboto"/>
              </a:rPr>
              <a:t>Assets</a:t>
            </a:r>
            <a:endParaRPr b="1" sz="24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“Green Notes”</a:t>
            </a:r>
            <a:endParaRPr sz="16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Directory</a:t>
            </a:r>
            <a:endParaRPr sz="16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Facebook    </a:t>
            </a:r>
            <a:endParaRPr sz="16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Newsletters</a:t>
            </a:r>
            <a:endParaRPr sz="16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Website</a:t>
            </a:r>
            <a:endParaRPr sz="16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US" sz="1600">
                <a:solidFill>
                  <a:schemeClr val="lt1"/>
                </a:solidFill>
                <a:latin typeface="Roboto"/>
                <a:ea typeface="Roboto"/>
                <a:cs typeface="Roboto"/>
                <a:sym typeface="Roboto"/>
              </a:rPr>
              <a:t>Yearbook</a:t>
            </a:r>
            <a:endParaRPr/>
          </a:p>
        </p:txBody>
      </p:sp>
      <p:cxnSp>
        <p:nvCxnSpPr>
          <p:cNvPr id="494" name="Google Shape;494;p63"/>
          <p:cNvCxnSpPr/>
          <p:nvPr/>
        </p:nvCxnSpPr>
        <p:spPr>
          <a:xfrm>
            <a:off x="-78450" y="2554947"/>
            <a:ext cx="9211200" cy="0"/>
          </a:xfrm>
          <a:prstGeom prst="straightConnector1">
            <a:avLst/>
          </a:prstGeom>
          <a:noFill/>
          <a:ln cap="flat" cmpd="sng" w="9525">
            <a:solidFill>
              <a:schemeClr val="lt1"/>
            </a:solidFill>
            <a:prstDash val="solid"/>
            <a:round/>
            <a:headEnd len="med" w="med" type="none"/>
            <a:tailEnd len="med" w="med" type="none"/>
          </a:ln>
        </p:spPr>
      </p:cxnSp>
      <p:cxnSp>
        <p:nvCxnSpPr>
          <p:cNvPr id="495" name="Google Shape;495;p63"/>
          <p:cNvCxnSpPr/>
          <p:nvPr/>
        </p:nvCxnSpPr>
        <p:spPr>
          <a:xfrm>
            <a:off x="6006350" y="2554950"/>
            <a:ext cx="0" cy="28350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64"/>
          <p:cNvSpPr txBox="1"/>
          <p:nvPr>
            <p:ph type="title"/>
          </p:nvPr>
        </p:nvSpPr>
        <p:spPr>
          <a:xfrm>
            <a:off x="379578" y="1318293"/>
            <a:ext cx="3731100" cy="65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t>September 9th</a:t>
            </a:r>
            <a:endParaRPr b="1" sz="3600"/>
          </a:p>
          <a:p>
            <a:pPr indent="0" lvl="0" marL="0" rtl="0" algn="ctr">
              <a:spcBef>
                <a:spcPts val="0"/>
              </a:spcBef>
              <a:spcAft>
                <a:spcPts val="0"/>
              </a:spcAft>
              <a:buNone/>
            </a:pPr>
            <a:r>
              <a:rPr b="1" lang="en-US" sz="3600"/>
              <a:t>7-8pm</a:t>
            </a:r>
            <a:endParaRPr b="1" sz="3600"/>
          </a:p>
        </p:txBody>
      </p:sp>
      <p:sp>
        <p:nvSpPr>
          <p:cNvPr id="501" name="Google Shape;501;p64"/>
          <p:cNvSpPr txBox="1"/>
          <p:nvPr/>
        </p:nvSpPr>
        <p:spPr>
          <a:xfrm>
            <a:off x="442150" y="2319080"/>
            <a:ext cx="3501300" cy="202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lt1"/>
                </a:solidFill>
                <a:latin typeface="Roboto"/>
                <a:ea typeface="Roboto"/>
                <a:cs typeface="Roboto"/>
                <a:sym typeface="Roboto"/>
              </a:rPr>
              <a:t>Budget Approval</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Roboto"/>
                <a:ea typeface="Roboto"/>
                <a:cs typeface="Roboto"/>
                <a:sym typeface="Roboto"/>
              </a:rPr>
              <a:t>Committee Meetings</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Roboto"/>
                <a:ea typeface="Roboto"/>
                <a:cs typeface="Roboto"/>
                <a:sym typeface="Roboto"/>
              </a:rPr>
              <a:t>Volunteer Opportunities</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Roboto"/>
                <a:ea typeface="Roboto"/>
                <a:cs typeface="Roboto"/>
                <a:sym typeface="Roboto"/>
              </a:rPr>
              <a:t>Q&amp;A</a:t>
            </a:r>
            <a:endParaRPr sz="1800">
              <a:solidFill>
                <a:schemeClr val="lt1"/>
              </a:solidFill>
              <a:latin typeface="Roboto"/>
              <a:ea typeface="Roboto"/>
              <a:cs typeface="Roboto"/>
              <a:sym typeface="Roboto"/>
            </a:endParaRPr>
          </a:p>
          <a:p>
            <a:pPr indent="0" lvl="0" marL="0" rtl="0" algn="ctr">
              <a:spcBef>
                <a:spcPts val="0"/>
              </a:spcBef>
              <a:spcAft>
                <a:spcPts val="0"/>
              </a:spcAft>
              <a:buNone/>
            </a:pPr>
            <a:r>
              <a:t/>
            </a:r>
            <a:endParaRPr sz="1800">
              <a:solidFill>
                <a:schemeClr val="lt1"/>
              </a:solidFill>
              <a:latin typeface="Roboto"/>
              <a:ea typeface="Roboto"/>
              <a:cs typeface="Roboto"/>
              <a:sym typeface="Roboto"/>
            </a:endParaRPr>
          </a:p>
          <a:p>
            <a:pPr indent="0" lvl="0" marL="0" rtl="0" algn="ctr">
              <a:spcBef>
                <a:spcPts val="0"/>
              </a:spcBef>
              <a:spcAft>
                <a:spcPts val="0"/>
              </a:spcAft>
              <a:buNone/>
            </a:pPr>
            <a:r>
              <a:rPr i="1" lang="en-US" sz="1800">
                <a:solidFill>
                  <a:schemeClr val="lt1"/>
                </a:solidFill>
                <a:latin typeface="Roboto"/>
                <a:ea typeface="Roboto"/>
                <a:cs typeface="Roboto"/>
                <a:sym typeface="Roboto"/>
              </a:rPr>
              <a:t>Childcare Provided</a:t>
            </a:r>
            <a:endParaRPr i="1" sz="1800">
              <a:solidFill>
                <a:schemeClr val="lt1"/>
              </a:solidFill>
              <a:latin typeface="Roboto"/>
              <a:ea typeface="Roboto"/>
              <a:cs typeface="Roboto"/>
              <a:sym typeface="Roboto"/>
            </a:endParaRPr>
          </a:p>
        </p:txBody>
      </p:sp>
      <p:sp>
        <p:nvSpPr>
          <p:cNvPr id="502" name="Google Shape;502;p64"/>
          <p:cNvSpPr txBox="1"/>
          <p:nvPr/>
        </p:nvSpPr>
        <p:spPr>
          <a:xfrm>
            <a:off x="4764500" y="983579"/>
            <a:ext cx="4186800" cy="351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1600">
                <a:solidFill>
                  <a:schemeClr val="lt1"/>
                </a:solidFill>
                <a:latin typeface="Roboto"/>
                <a:ea typeface="Roboto"/>
                <a:cs typeface="Roboto"/>
                <a:sym typeface="Roboto"/>
              </a:rPr>
              <a:t>October</a:t>
            </a:r>
            <a:r>
              <a:rPr lang="en-US" sz="1600">
                <a:solidFill>
                  <a:schemeClr val="lt1"/>
                </a:solidFill>
                <a:latin typeface="Roboto"/>
                <a:ea typeface="Roboto"/>
                <a:cs typeface="Roboto"/>
                <a:sym typeface="Roboto"/>
              </a:rPr>
              <a:t> Family Craft Night</a:t>
            </a:r>
            <a:endParaRPr sz="16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b="1" lang="en-US" sz="1600">
                <a:solidFill>
                  <a:schemeClr val="lt1"/>
                </a:solidFill>
                <a:latin typeface="Roboto"/>
                <a:ea typeface="Roboto"/>
                <a:cs typeface="Roboto"/>
                <a:sym typeface="Roboto"/>
              </a:rPr>
              <a:t>November</a:t>
            </a:r>
            <a:r>
              <a:rPr lang="en-US" sz="1600">
                <a:solidFill>
                  <a:schemeClr val="lt1"/>
                </a:solidFill>
                <a:latin typeface="Roboto"/>
                <a:ea typeface="Roboto"/>
                <a:cs typeface="Roboto"/>
                <a:sym typeface="Roboto"/>
              </a:rPr>
              <a:t> Family Fit Night</a:t>
            </a:r>
            <a:endParaRPr sz="16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b="1" lang="en-US" sz="1600">
                <a:solidFill>
                  <a:schemeClr val="lt1"/>
                </a:solidFill>
                <a:latin typeface="Roboto"/>
                <a:ea typeface="Roboto"/>
                <a:cs typeface="Roboto"/>
                <a:sym typeface="Roboto"/>
              </a:rPr>
              <a:t>December</a:t>
            </a:r>
            <a:r>
              <a:rPr lang="en-US" sz="1600">
                <a:solidFill>
                  <a:schemeClr val="lt1"/>
                </a:solidFill>
                <a:latin typeface="Roboto"/>
                <a:ea typeface="Roboto"/>
                <a:cs typeface="Roboto"/>
                <a:sym typeface="Roboto"/>
              </a:rPr>
              <a:t> Winter Potluck &amp; Musical Guests</a:t>
            </a:r>
            <a:endParaRPr sz="16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b="1" lang="en-US" sz="1600">
                <a:solidFill>
                  <a:schemeClr val="lt1"/>
                </a:solidFill>
                <a:latin typeface="Roboto"/>
                <a:ea typeface="Roboto"/>
                <a:cs typeface="Roboto"/>
                <a:sym typeface="Roboto"/>
              </a:rPr>
              <a:t>January</a:t>
            </a:r>
            <a:r>
              <a:rPr lang="en-US" sz="1600">
                <a:solidFill>
                  <a:schemeClr val="lt1"/>
                </a:solidFill>
                <a:latin typeface="Roboto"/>
                <a:ea typeface="Roboto"/>
                <a:cs typeface="Roboto"/>
                <a:sym typeface="Roboto"/>
              </a:rPr>
              <a:t> Storytime &amp; Snacks</a:t>
            </a:r>
            <a:endParaRPr sz="16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b="1" lang="en-US" sz="1600">
                <a:solidFill>
                  <a:schemeClr val="lt1"/>
                </a:solidFill>
                <a:latin typeface="Roboto"/>
                <a:ea typeface="Roboto"/>
                <a:cs typeface="Roboto"/>
                <a:sym typeface="Roboto"/>
              </a:rPr>
              <a:t>February</a:t>
            </a:r>
            <a:r>
              <a:rPr lang="en-US" sz="1600">
                <a:solidFill>
                  <a:schemeClr val="lt1"/>
                </a:solidFill>
                <a:latin typeface="Roboto"/>
                <a:ea typeface="Roboto"/>
                <a:cs typeface="Roboto"/>
                <a:sym typeface="Roboto"/>
              </a:rPr>
              <a:t> Valentine Workshop</a:t>
            </a:r>
            <a:endParaRPr sz="16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b="1" lang="en-US" sz="1600">
                <a:solidFill>
                  <a:schemeClr val="lt1"/>
                </a:solidFill>
                <a:latin typeface="Roboto"/>
                <a:ea typeface="Roboto"/>
                <a:cs typeface="Roboto"/>
                <a:sym typeface="Roboto"/>
              </a:rPr>
              <a:t>March </a:t>
            </a:r>
            <a:r>
              <a:rPr lang="en-US" sz="1600">
                <a:solidFill>
                  <a:schemeClr val="lt1"/>
                </a:solidFill>
                <a:latin typeface="Roboto"/>
                <a:ea typeface="Roboto"/>
                <a:cs typeface="Roboto"/>
                <a:sym typeface="Roboto"/>
              </a:rPr>
              <a:t>Talent Show</a:t>
            </a:r>
            <a:endParaRPr sz="16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b="1" lang="en-US" sz="1600">
                <a:solidFill>
                  <a:schemeClr val="lt1"/>
                </a:solidFill>
                <a:latin typeface="Roboto"/>
                <a:ea typeface="Roboto"/>
                <a:cs typeface="Roboto"/>
                <a:sym typeface="Roboto"/>
              </a:rPr>
              <a:t>April </a:t>
            </a:r>
            <a:r>
              <a:rPr lang="en-US" sz="1600">
                <a:solidFill>
                  <a:schemeClr val="lt1"/>
                </a:solidFill>
                <a:latin typeface="Roboto"/>
                <a:ea typeface="Roboto"/>
                <a:cs typeface="Roboto"/>
                <a:sym typeface="Roboto"/>
              </a:rPr>
              <a:t>Math Game Night</a:t>
            </a:r>
            <a:endParaRPr sz="16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b="1" lang="en-US" sz="1600">
                <a:solidFill>
                  <a:schemeClr val="lt1"/>
                </a:solidFill>
                <a:latin typeface="Roboto"/>
                <a:ea typeface="Roboto"/>
                <a:cs typeface="Roboto"/>
                <a:sym typeface="Roboto"/>
              </a:rPr>
              <a:t>May </a:t>
            </a:r>
            <a:r>
              <a:rPr lang="en-US" sz="1600">
                <a:solidFill>
                  <a:schemeClr val="lt1"/>
                </a:solidFill>
                <a:latin typeface="Roboto"/>
                <a:ea typeface="Roboto"/>
                <a:cs typeface="Roboto"/>
                <a:sym typeface="Roboto"/>
              </a:rPr>
              <a:t>Adult Softball Game</a:t>
            </a:r>
            <a:endParaRPr sz="16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b="1" lang="en-US" sz="1600">
                <a:solidFill>
                  <a:schemeClr val="lt1"/>
                </a:solidFill>
                <a:latin typeface="Roboto"/>
                <a:ea typeface="Roboto"/>
                <a:cs typeface="Roboto"/>
                <a:sym typeface="Roboto"/>
              </a:rPr>
              <a:t>June </a:t>
            </a:r>
            <a:r>
              <a:rPr lang="en-US" sz="1600">
                <a:solidFill>
                  <a:schemeClr val="lt1"/>
                </a:solidFill>
                <a:latin typeface="Roboto"/>
                <a:ea typeface="Roboto"/>
                <a:cs typeface="Roboto"/>
                <a:sym typeface="Roboto"/>
              </a:rPr>
              <a:t>Summer Potluck &amp; Musical Guests</a:t>
            </a:r>
            <a:endParaRPr b="1" sz="1600">
              <a:solidFill>
                <a:schemeClr val="lt1"/>
              </a:solidFill>
              <a:latin typeface="Roboto"/>
              <a:ea typeface="Roboto"/>
              <a:cs typeface="Roboto"/>
              <a:sym typeface="Roboto"/>
            </a:endParaRPr>
          </a:p>
        </p:txBody>
      </p:sp>
      <p:cxnSp>
        <p:nvCxnSpPr>
          <p:cNvPr id="503" name="Google Shape;503;p64"/>
          <p:cNvCxnSpPr/>
          <p:nvPr/>
        </p:nvCxnSpPr>
        <p:spPr>
          <a:xfrm>
            <a:off x="4560800" y="-168100"/>
            <a:ext cx="0" cy="55581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08" name="Shape 508"/>
        <p:cNvGrpSpPr/>
        <p:nvPr/>
      </p:nvGrpSpPr>
      <p:grpSpPr>
        <a:xfrm>
          <a:off x="0" y="0"/>
          <a:ext cx="0" cy="0"/>
          <a:chOff x="0" y="0"/>
          <a:chExt cx="0" cy="0"/>
        </a:xfrm>
      </p:grpSpPr>
      <p:sp>
        <p:nvSpPr>
          <p:cNvPr id="509" name="Google Shape;509;p65"/>
          <p:cNvSpPr txBox="1"/>
          <p:nvPr>
            <p:ph type="title"/>
          </p:nvPr>
        </p:nvSpPr>
        <p:spPr>
          <a:xfrm>
            <a:off x="226075" y="357800"/>
            <a:ext cx="2808000" cy="25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solidFill>
                  <a:srgbClr val="1C4587"/>
                </a:solidFill>
              </a:rPr>
              <a:t>Team Presentations</a:t>
            </a:r>
            <a:endParaRPr>
              <a:solidFill>
                <a:srgbClr val="1C4587"/>
              </a:solidFill>
            </a:endParaRPr>
          </a:p>
        </p:txBody>
      </p:sp>
      <p:sp>
        <p:nvSpPr>
          <p:cNvPr id="510" name="Google Shape;510;p65"/>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2400"/>
          </a:p>
        </p:txBody>
      </p:sp>
      <p:sp>
        <p:nvSpPr>
          <p:cNvPr id="511" name="Google Shape;511;p65"/>
          <p:cNvSpPr txBox="1"/>
          <p:nvPr/>
        </p:nvSpPr>
        <p:spPr>
          <a:xfrm>
            <a:off x="3570525" y="487525"/>
            <a:ext cx="5217900" cy="41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1C4587"/>
                </a:solidFill>
                <a:latin typeface="Roboto"/>
                <a:ea typeface="Roboto"/>
                <a:cs typeface="Roboto"/>
                <a:sym typeface="Roboto"/>
              </a:rPr>
              <a:t>1st grade</a:t>
            </a:r>
            <a:r>
              <a:rPr lang="en-US" sz="2400">
                <a:solidFill>
                  <a:srgbClr val="1C4587"/>
                </a:solidFill>
                <a:latin typeface="Roboto"/>
                <a:ea typeface="Roboto"/>
                <a:cs typeface="Roboto"/>
                <a:sym typeface="Roboto"/>
              </a:rPr>
              <a:t> - Media Center</a:t>
            </a:r>
            <a:endParaRPr sz="2400">
              <a:solidFill>
                <a:srgbClr val="1C4587"/>
              </a:solidFill>
              <a:latin typeface="Roboto"/>
              <a:ea typeface="Roboto"/>
              <a:cs typeface="Roboto"/>
              <a:sym typeface="Roboto"/>
            </a:endParaRPr>
          </a:p>
          <a:p>
            <a:pPr indent="0" lvl="0" marL="0" rtl="0" algn="l">
              <a:spcBef>
                <a:spcPts val="0"/>
              </a:spcBef>
              <a:spcAft>
                <a:spcPts val="0"/>
              </a:spcAft>
              <a:buNone/>
            </a:pPr>
            <a:r>
              <a:rPr b="1" lang="en-US" sz="2400">
                <a:solidFill>
                  <a:srgbClr val="1C4587"/>
                </a:solidFill>
                <a:latin typeface="Roboto"/>
                <a:ea typeface="Roboto"/>
                <a:cs typeface="Roboto"/>
                <a:sym typeface="Roboto"/>
              </a:rPr>
              <a:t>2nd grade</a:t>
            </a:r>
            <a:r>
              <a:rPr lang="en-US" sz="2400">
                <a:solidFill>
                  <a:srgbClr val="1C4587"/>
                </a:solidFill>
                <a:latin typeface="Roboto"/>
                <a:ea typeface="Roboto"/>
                <a:cs typeface="Roboto"/>
                <a:sym typeface="Roboto"/>
              </a:rPr>
              <a:t> - Cafeteria</a:t>
            </a:r>
            <a:endParaRPr sz="2400">
              <a:solidFill>
                <a:srgbClr val="1C4587"/>
              </a:solidFill>
              <a:latin typeface="Roboto"/>
              <a:ea typeface="Roboto"/>
              <a:cs typeface="Roboto"/>
              <a:sym typeface="Roboto"/>
            </a:endParaRPr>
          </a:p>
          <a:p>
            <a:pPr indent="0" lvl="0" marL="0" rtl="0" algn="l">
              <a:spcBef>
                <a:spcPts val="0"/>
              </a:spcBef>
              <a:spcAft>
                <a:spcPts val="0"/>
              </a:spcAft>
              <a:buNone/>
            </a:pPr>
            <a:r>
              <a:rPr b="1" lang="en-US" sz="2400">
                <a:solidFill>
                  <a:srgbClr val="1C4587"/>
                </a:solidFill>
                <a:latin typeface="Roboto"/>
                <a:ea typeface="Roboto"/>
                <a:cs typeface="Roboto"/>
                <a:sym typeface="Roboto"/>
              </a:rPr>
              <a:t>GT</a:t>
            </a:r>
            <a:r>
              <a:rPr lang="en-US" sz="2400">
                <a:solidFill>
                  <a:srgbClr val="1C4587"/>
                </a:solidFill>
                <a:latin typeface="Roboto"/>
                <a:ea typeface="Roboto"/>
                <a:cs typeface="Roboto"/>
                <a:sym typeface="Roboto"/>
              </a:rPr>
              <a:t> - Mr. Van Meter’s art room (upstairs)</a:t>
            </a:r>
            <a:endParaRPr sz="2400">
              <a:solidFill>
                <a:srgbClr val="1C4587"/>
              </a:solidFill>
              <a:latin typeface="Roboto"/>
              <a:ea typeface="Roboto"/>
              <a:cs typeface="Roboto"/>
              <a:sym typeface="Roboto"/>
            </a:endParaRPr>
          </a:p>
          <a:p>
            <a:pPr indent="0" lvl="0" marL="0" rtl="0" algn="l">
              <a:spcBef>
                <a:spcPts val="0"/>
              </a:spcBef>
              <a:spcAft>
                <a:spcPts val="0"/>
              </a:spcAft>
              <a:buNone/>
            </a:pPr>
            <a:r>
              <a:t/>
            </a:r>
            <a:endParaRPr sz="2400">
              <a:solidFill>
                <a:srgbClr val="1C4587"/>
              </a:solidFill>
              <a:latin typeface="Roboto"/>
              <a:ea typeface="Roboto"/>
              <a:cs typeface="Roboto"/>
              <a:sym typeface="Roboto"/>
            </a:endParaRPr>
          </a:p>
          <a:p>
            <a:pPr indent="0" lvl="0" marL="0" rtl="0" algn="l">
              <a:spcBef>
                <a:spcPts val="0"/>
              </a:spcBef>
              <a:spcAft>
                <a:spcPts val="0"/>
              </a:spcAft>
              <a:buNone/>
            </a:pPr>
            <a:r>
              <a:t/>
            </a:r>
            <a:endParaRPr sz="2400">
              <a:solidFill>
                <a:srgbClr val="1C4587"/>
              </a:solidFill>
              <a:latin typeface="Roboto"/>
              <a:ea typeface="Roboto"/>
              <a:cs typeface="Roboto"/>
              <a:sym typeface="Roboto"/>
            </a:endParaRPr>
          </a:p>
          <a:p>
            <a:pPr indent="0" lvl="0" marL="0" rtl="0" algn="l">
              <a:spcBef>
                <a:spcPts val="0"/>
              </a:spcBef>
              <a:spcAft>
                <a:spcPts val="0"/>
              </a:spcAft>
              <a:buNone/>
            </a:pPr>
            <a:r>
              <a:rPr b="1" lang="en-US" sz="2400">
                <a:solidFill>
                  <a:srgbClr val="1C4587"/>
                </a:solidFill>
                <a:latin typeface="Roboto"/>
                <a:ea typeface="Roboto"/>
                <a:cs typeface="Roboto"/>
                <a:sym typeface="Roboto"/>
              </a:rPr>
              <a:t>3rd grade</a:t>
            </a:r>
            <a:r>
              <a:rPr lang="en-US" sz="2400">
                <a:solidFill>
                  <a:srgbClr val="1C4587"/>
                </a:solidFill>
                <a:latin typeface="Roboto"/>
                <a:ea typeface="Roboto"/>
                <a:cs typeface="Roboto"/>
                <a:sym typeface="Roboto"/>
              </a:rPr>
              <a:t> - Media Center</a:t>
            </a:r>
            <a:endParaRPr sz="2400">
              <a:solidFill>
                <a:srgbClr val="1C4587"/>
              </a:solidFill>
              <a:latin typeface="Roboto"/>
              <a:ea typeface="Roboto"/>
              <a:cs typeface="Roboto"/>
              <a:sym typeface="Roboto"/>
            </a:endParaRPr>
          </a:p>
          <a:p>
            <a:pPr indent="0" lvl="0" marL="0" rtl="0" algn="l">
              <a:spcBef>
                <a:spcPts val="0"/>
              </a:spcBef>
              <a:spcAft>
                <a:spcPts val="0"/>
              </a:spcAft>
              <a:buNone/>
            </a:pPr>
            <a:r>
              <a:rPr b="1" lang="en-US" sz="2400">
                <a:solidFill>
                  <a:srgbClr val="1C4587"/>
                </a:solidFill>
                <a:latin typeface="Roboto"/>
                <a:ea typeface="Roboto"/>
                <a:cs typeface="Roboto"/>
                <a:sym typeface="Roboto"/>
              </a:rPr>
              <a:t>4th grade</a:t>
            </a:r>
            <a:r>
              <a:rPr lang="en-US" sz="2400">
                <a:solidFill>
                  <a:srgbClr val="1C4587"/>
                </a:solidFill>
                <a:latin typeface="Roboto"/>
                <a:ea typeface="Roboto"/>
                <a:cs typeface="Roboto"/>
                <a:sym typeface="Roboto"/>
              </a:rPr>
              <a:t> - Mini auditorium (upstairs)</a:t>
            </a:r>
            <a:endParaRPr sz="2400">
              <a:solidFill>
                <a:srgbClr val="1C4587"/>
              </a:solidFill>
              <a:latin typeface="Roboto"/>
              <a:ea typeface="Roboto"/>
              <a:cs typeface="Roboto"/>
              <a:sym typeface="Roboto"/>
            </a:endParaRPr>
          </a:p>
          <a:p>
            <a:pPr indent="0" lvl="0" marL="0" rtl="0" algn="l">
              <a:spcBef>
                <a:spcPts val="0"/>
              </a:spcBef>
              <a:spcAft>
                <a:spcPts val="0"/>
              </a:spcAft>
              <a:buNone/>
            </a:pPr>
            <a:r>
              <a:rPr b="1" lang="en-US" sz="2400">
                <a:solidFill>
                  <a:srgbClr val="1C4587"/>
                </a:solidFill>
                <a:latin typeface="Roboto"/>
                <a:ea typeface="Roboto"/>
                <a:cs typeface="Roboto"/>
                <a:sym typeface="Roboto"/>
              </a:rPr>
              <a:t>5th grade</a:t>
            </a:r>
            <a:r>
              <a:rPr lang="en-US" sz="2400">
                <a:solidFill>
                  <a:srgbClr val="1C4587"/>
                </a:solidFill>
                <a:latin typeface="Roboto"/>
                <a:ea typeface="Roboto"/>
                <a:cs typeface="Roboto"/>
                <a:sym typeface="Roboto"/>
              </a:rPr>
              <a:t> - Cafeteria</a:t>
            </a:r>
            <a:endParaRPr sz="2400">
              <a:solidFill>
                <a:srgbClr val="1C4587"/>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9"/>
          <p:cNvSpPr txBox="1"/>
          <p:nvPr/>
        </p:nvSpPr>
        <p:spPr>
          <a:xfrm>
            <a:off x="492446" y="1111380"/>
            <a:ext cx="5468087" cy="1875158"/>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i="0" lang="en-US" sz="3200" u="none" cap="none" strike="noStrike">
                <a:solidFill>
                  <a:srgbClr val="2F5496"/>
                </a:solidFill>
                <a:latin typeface="Calibri"/>
                <a:ea typeface="Calibri"/>
                <a:cs typeface="Calibri"/>
                <a:sym typeface="Calibri"/>
              </a:rPr>
              <a:t>VISION</a:t>
            </a:r>
            <a:r>
              <a:rPr b="1" i="0" lang="en-US" sz="2800" u="none" cap="none" strike="noStrike">
                <a:solidFill>
                  <a:srgbClr val="2F5496"/>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Every student and staff member embraces diversity and possesses the skills, knowledge and confidence to positively influence the larger community.</a:t>
            </a:r>
            <a:endParaRPr/>
          </a:p>
          <a:p>
            <a:pPr indent="0" lvl="0" marL="0" marR="0" rtl="0" algn="l">
              <a:spcBef>
                <a:spcPts val="0"/>
              </a:spcBef>
              <a:spcAft>
                <a:spcPts val="0"/>
              </a:spcAft>
              <a:buNone/>
            </a:pPr>
            <a:r>
              <a:t/>
            </a:r>
            <a:endParaRPr b="1" i="0" sz="2400" u="none" cap="none" strike="noStrike">
              <a:solidFill>
                <a:schemeClr val="dk1"/>
              </a:solidFill>
              <a:latin typeface="Calibri"/>
              <a:ea typeface="Calibri"/>
              <a:cs typeface="Calibri"/>
              <a:sym typeface="Calibri"/>
            </a:endParaRPr>
          </a:p>
        </p:txBody>
      </p:sp>
      <p:sp>
        <p:nvSpPr>
          <p:cNvPr id="221" name="Google Shape;221;p39"/>
          <p:cNvSpPr txBox="1"/>
          <p:nvPr/>
        </p:nvSpPr>
        <p:spPr>
          <a:xfrm>
            <a:off x="579195" y="4392386"/>
            <a:ext cx="1664808" cy="424847"/>
          </a:xfrm>
          <a:prstGeom prst="rect">
            <a:avLst/>
          </a:prstGeom>
          <a:noFill/>
          <a:ln>
            <a:noFill/>
          </a:ln>
        </p:spPr>
        <p:txBody>
          <a:bodyPr anchorCtr="1" anchor="ctr" bIns="34275" lIns="68550" spcFirstLastPara="1" rIns="68550" wrap="square" tIns="34275">
            <a:noAutofit/>
          </a:bodyPr>
          <a:lstStyle/>
          <a:p>
            <a:pPr indent="0" lvl="0" marL="0" marR="0" rtl="0" algn="ctr">
              <a:spcBef>
                <a:spcPts val="0"/>
              </a:spcBef>
              <a:spcAft>
                <a:spcPts val="0"/>
              </a:spcAft>
              <a:buNone/>
            </a:pPr>
            <a:r>
              <a:rPr b="1" i="0" lang="en-US" sz="2400" u="none" cap="none" strike="noStrike">
                <a:solidFill>
                  <a:schemeClr val="lt1"/>
                </a:solidFill>
                <a:latin typeface="Calibri"/>
                <a:ea typeface="Calibri"/>
                <a:cs typeface="Calibri"/>
                <a:sym typeface="Calibri"/>
              </a:rPr>
              <a:t>VALUE </a:t>
            </a:r>
            <a:endParaRPr/>
          </a:p>
        </p:txBody>
      </p:sp>
      <p:sp>
        <p:nvSpPr>
          <p:cNvPr id="222" name="Google Shape;222;p39"/>
          <p:cNvSpPr txBox="1"/>
          <p:nvPr/>
        </p:nvSpPr>
        <p:spPr>
          <a:xfrm>
            <a:off x="2549510" y="4392386"/>
            <a:ext cx="1664808" cy="424847"/>
          </a:xfrm>
          <a:prstGeom prst="rect">
            <a:avLst/>
          </a:prstGeom>
          <a:noFill/>
          <a:ln>
            <a:noFill/>
          </a:ln>
        </p:spPr>
        <p:txBody>
          <a:bodyPr anchorCtr="1" anchor="ctr" bIns="34275" lIns="68550" spcFirstLastPara="1" rIns="68550" wrap="square" tIns="34275">
            <a:noAutofit/>
          </a:bodyPr>
          <a:lstStyle/>
          <a:p>
            <a:pPr indent="0" lvl="0" marL="0" marR="0" rtl="0" algn="ctr">
              <a:spcBef>
                <a:spcPts val="0"/>
              </a:spcBef>
              <a:spcAft>
                <a:spcPts val="0"/>
              </a:spcAft>
              <a:buNone/>
            </a:pPr>
            <a:r>
              <a:rPr b="1" i="0" lang="en-US" sz="2400" u="none" cap="none" strike="noStrike">
                <a:solidFill>
                  <a:schemeClr val="lt1"/>
                </a:solidFill>
                <a:latin typeface="Calibri"/>
                <a:ea typeface="Calibri"/>
                <a:cs typeface="Calibri"/>
                <a:sym typeface="Calibri"/>
              </a:rPr>
              <a:t>ACHIEVE </a:t>
            </a:r>
            <a:endParaRPr/>
          </a:p>
        </p:txBody>
      </p:sp>
      <p:sp>
        <p:nvSpPr>
          <p:cNvPr id="223" name="Google Shape;223;p39"/>
          <p:cNvSpPr txBox="1"/>
          <p:nvPr/>
        </p:nvSpPr>
        <p:spPr>
          <a:xfrm>
            <a:off x="4797406" y="4392386"/>
            <a:ext cx="1664808" cy="424847"/>
          </a:xfrm>
          <a:prstGeom prst="rect">
            <a:avLst/>
          </a:prstGeom>
          <a:noFill/>
          <a:ln>
            <a:noFill/>
          </a:ln>
        </p:spPr>
        <p:txBody>
          <a:bodyPr anchorCtr="1" anchor="ctr" bIns="34275" lIns="68550" spcFirstLastPara="1" rIns="68550" wrap="square" tIns="34275">
            <a:noAutofit/>
          </a:bodyPr>
          <a:lstStyle/>
          <a:p>
            <a:pPr indent="0" lvl="0" marL="0" marR="0" rtl="0" algn="ctr">
              <a:spcBef>
                <a:spcPts val="0"/>
              </a:spcBef>
              <a:spcAft>
                <a:spcPts val="0"/>
              </a:spcAft>
              <a:buNone/>
            </a:pPr>
            <a:r>
              <a:rPr b="1" i="0" lang="en-US" sz="2400" u="none" cap="none" strike="noStrike">
                <a:solidFill>
                  <a:schemeClr val="lt1"/>
                </a:solidFill>
                <a:latin typeface="Calibri"/>
                <a:ea typeface="Calibri"/>
                <a:cs typeface="Calibri"/>
                <a:sym typeface="Calibri"/>
              </a:rPr>
              <a:t>EMPOWER </a:t>
            </a:r>
            <a:endParaRPr/>
          </a:p>
        </p:txBody>
      </p:sp>
      <p:sp>
        <p:nvSpPr>
          <p:cNvPr id="224" name="Google Shape;224;p39"/>
          <p:cNvSpPr txBox="1"/>
          <p:nvPr/>
        </p:nvSpPr>
        <p:spPr>
          <a:xfrm>
            <a:off x="7159605" y="4392386"/>
            <a:ext cx="1664808" cy="424847"/>
          </a:xfrm>
          <a:prstGeom prst="rect">
            <a:avLst/>
          </a:prstGeom>
          <a:noFill/>
          <a:ln>
            <a:noFill/>
          </a:ln>
        </p:spPr>
        <p:txBody>
          <a:bodyPr anchorCtr="1" anchor="ctr" bIns="34275" lIns="68550" spcFirstLastPara="1" rIns="68550" wrap="square" tIns="34275">
            <a:noAutofit/>
          </a:bodyPr>
          <a:lstStyle/>
          <a:p>
            <a:pPr indent="0" lvl="0" marL="0" marR="0" rtl="0" algn="ctr">
              <a:spcBef>
                <a:spcPts val="0"/>
              </a:spcBef>
              <a:spcAft>
                <a:spcPts val="0"/>
              </a:spcAft>
              <a:buNone/>
            </a:pPr>
            <a:r>
              <a:rPr b="1" i="0" lang="en-US" sz="2400" u="none" cap="none" strike="noStrike">
                <a:solidFill>
                  <a:schemeClr val="lt1"/>
                </a:solidFill>
                <a:latin typeface="Calibri"/>
                <a:ea typeface="Calibri"/>
                <a:cs typeface="Calibri"/>
                <a:sym typeface="Calibri"/>
              </a:rPr>
              <a:t>CONNECT </a:t>
            </a:r>
            <a:endParaRPr/>
          </a:p>
        </p:txBody>
      </p:sp>
      <p:sp>
        <p:nvSpPr>
          <p:cNvPr id="225" name="Google Shape;225;p39"/>
          <p:cNvSpPr txBox="1"/>
          <p:nvPr/>
        </p:nvSpPr>
        <p:spPr>
          <a:xfrm>
            <a:off x="454194" y="2962545"/>
            <a:ext cx="8365507" cy="1357295"/>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i="0" lang="en-US" sz="3200" u="none" cap="none" strike="noStrike">
                <a:solidFill>
                  <a:srgbClr val="2F5496"/>
                </a:solidFill>
                <a:latin typeface="Calibri"/>
                <a:ea typeface="Calibri"/>
                <a:cs typeface="Calibri"/>
                <a:sym typeface="Calibri"/>
              </a:rPr>
              <a:t>MISSION</a:t>
            </a:r>
            <a:r>
              <a:rPr b="1" i="0" lang="en-US" sz="2800" u="none" cap="none" strike="noStrike">
                <a:solidFill>
                  <a:srgbClr val="2F5496"/>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HCPSS ensures academic success and</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social-emotional well-being for each student in an inclusive and nurturing environment that closes opportunity gaps.</a:t>
            </a:r>
            <a:endParaRPr/>
          </a:p>
        </p:txBody>
      </p:sp>
      <p:sp>
        <p:nvSpPr>
          <p:cNvPr id="226" name="Google Shape;226;p39"/>
          <p:cNvSpPr/>
          <p:nvPr/>
        </p:nvSpPr>
        <p:spPr>
          <a:xfrm>
            <a:off x="23812" y="4402670"/>
            <a:ext cx="9144000" cy="523220"/>
          </a:xfrm>
          <a:prstGeom prst="rect">
            <a:avLst/>
          </a:prstGeom>
          <a:solidFill>
            <a:srgbClr val="C865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Calibri"/>
                <a:ea typeface="Calibri"/>
                <a:cs typeface="Calibri"/>
                <a:sym typeface="Calibri"/>
              </a:rPr>
              <a:t>More information: www.hcpss.org/scta</a:t>
            </a:r>
            <a:endParaRPr b="0" i="0" sz="2800" u="none" cap="none" strike="noStrike">
              <a:solidFill>
                <a:schemeClr val="lt1"/>
              </a:solidFill>
              <a:latin typeface="Calibri"/>
              <a:ea typeface="Calibri"/>
              <a:cs typeface="Calibri"/>
              <a:sym typeface="Calibri"/>
            </a:endParaRPr>
          </a:p>
        </p:txBody>
      </p:sp>
      <p:pic>
        <p:nvPicPr>
          <p:cNvPr id="227" name="Google Shape;227;p39"/>
          <p:cNvPicPr preferRelativeResize="0"/>
          <p:nvPr/>
        </p:nvPicPr>
        <p:blipFill rotWithShape="1">
          <a:blip r:embed="rId3">
            <a:alphaModFix/>
          </a:blip>
          <a:srcRect b="0" l="0" r="0" t="0"/>
          <a:stretch/>
        </p:blipFill>
        <p:spPr>
          <a:xfrm>
            <a:off x="223048" y="152268"/>
            <a:ext cx="2715768" cy="853440"/>
          </a:xfrm>
          <a:prstGeom prst="rect">
            <a:avLst/>
          </a:prstGeom>
          <a:noFill/>
          <a:ln>
            <a:noFill/>
          </a:ln>
        </p:spPr>
      </p:pic>
      <p:pic>
        <p:nvPicPr>
          <p:cNvPr id="228" name="Google Shape;228;p39"/>
          <p:cNvPicPr preferRelativeResize="0"/>
          <p:nvPr/>
        </p:nvPicPr>
        <p:blipFill rotWithShape="1">
          <a:blip r:embed="rId4">
            <a:alphaModFix/>
          </a:blip>
          <a:srcRect b="0" l="0" r="0" t="0"/>
          <a:stretch/>
        </p:blipFill>
        <p:spPr>
          <a:xfrm>
            <a:off x="6237627" y="240709"/>
            <a:ext cx="2690055" cy="30885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0"/>
          <p:cNvSpPr/>
          <p:nvPr/>
        </p:nvSpPr>
        <p:spPr>
          <a:xfrm>
            <a:off x="0" y="85061"/>
            <a:ext cx="9144000" cy="595641"/>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School and System News and Information</a:t>
            </a:r>
            <a:endParaRPr b="0" i="0" sz="3600" u="none" cap="none" strike="noStrike">
              <a:solidFill>
                <a:schemeClr val="lt1"/>
              </a:solidFill>
              <a:latin typeface="Calibri"/>
              <a:ea typeface="Calibri"/>
              <a:cs typeface="Calibri"/>
              <a:sym typeface="Calibri"/>
            </a:endParaRPr>
          </a:p>
        </p:txBody>
      </p:sp>
      <p:sp>
        <p:nvSpPr>
          <p:cNvPr id="235" name="Google Shape;235;p40"/>
          <p:cNvSpPr txBox="1"/>
          <p:nvPr/>
        </p:nvSpPr>
        <p:spPr>
          <a:xfrm>
            <a:off x="6070509" y="945166"/>
            <a:ext cx="151562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rgbClr val="002060"/>
                </a:solidFill>
                <a:latin typeface="Calibri"/>
                <a:ea typeface="Calibri"/>
                <a:cs typeface="Calibri"/>
                <a:sym typeface="Calibri"/>
              </a:rPr>
              <a:t>Text</a:t>
            </a:r>
            <a:endParaRPr/>
          </a:p>
        </p:txBody>
      </p:sp>
      <p:sp>
        <p:nvSpPr>
          <p:cNvPr id="236" name="Google Shape;236;p40"/>
          <p:cNvSpPr txBox="1"/>
          <p:nvPr/>
        </p:nvSpPr>
        <p:spPr>
          <a:xfrm>
            <a:off x="1334648" y="945165"/>
            <a:ext cx="109998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rgbClr val="002060"/>
                </a:solidFill>
                <a:latin typeface="Calibri"/>
                <a:ea typeface="Calibri"/>
                <a:cs typeface="Calibri"/>
                <a:sym typeface="Calibri"/>
              </a:rPr>
              <a:t>Email</a:t>
            </a:r>
            <a:endParaRPr/>
          </a:p>
        </p:txBody>
      </p:sp>
      <p:sp>
        <p:nvSpPr>
          <p:cNvPr id="237" name="Google Shape;237;p40"/>
          <p:cNvSpPr txBox="1"/>
          <p:nvPr/>
        </p:nvSpPr>
        <p:spPr>
          <a:xfrm>
            <a:off x="1228441" y="1418780"/>
            <a:ext cx="350923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385623"/>
                </a:solidFill>
                <a:latin typeface="Calibri"/>
                <a:ea typeface="Calibri"/>
                <a:cs typeface="Calibri"/>
                <a:sym typeface="Calibri"/>
              </a:rPr>
              <a:t>School news, HCPSS News, </a:t>
            </a:r>
            <a:endParaRPr b="0" i="0" sz="2400" u="none" cap="none" strike="noStrike">
              <a:solidFill>
                <a:srgbClr val="385623"/>
              </a:solidFill>
              <a:latin typeface="Calibri"/>
              <a:ea typeface="Calibri"/>
              <a:cs typeface="Calibri"/>
              <a:sym typeface="Calibri"/>
            </a:endParaRPr>
          </a:p>
          <a:p>
            <a:pPr indent="0" lvl="0" marL="0" marR="0" rtl="0" algn="ctr">
              <a:spcBef>
                <a:spcPts val="0"/>
              </a:spcBef>
              <a:spcAft>
                <a:spcPts val="0"/>
              </a:spcAft>
              <a:buNone/>
            </a:pPr>
            <a:r>
              <a:rPr b="0" i="0" lang="en-US" sz="2400" u="none" cap="none" strike="noStrike">
                <a:solidFill>
                  <a:srgbClr val="385623"/>
                </a:solidFill>
                <a:latin typeface="Calibri"/>
                <a:ea typeface="Calibri"/>
                <a:cs typeface="Calibri"/>
                <a:sym typeface="Calibri"/>
              </a:rPr>
              <a:t>emergency notices</a:t>
            </a:r>
            <a:endParaRPr b="0" i="0" sz="2400" u="none" cap="none" strike="noStrike">
              <a:solidFill>
                <a:srgbClr val="385623"/>
              </a:solidFill>
              <a:latin typeface="Calibri"/>
              <a:ea typeface="Calibri"/>
              <a:cs typeface="Calibri"/>
              <a:sym typeface="Calibri"/>
            </a:endParaRPr>
          </a:p>
        </p:txBody>
      </p:sp>
      <p:sp>
        <p:nvSpPr>
          <p:cNvPr id="238" name="Google Shape;238;p40"/>
          <p:cNvSpPr txBox="1"/>
          <p:nvPr/>
        </p:nvSpPr>
        <p:spPr>
          <a:xfrm>
            <a:off x="5672666" y="1385230"/>
            <a:ext cx="3471334"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385623"/>
                </a:solidFill>
                <a:latin typeface="Calibri"/>
                <a:ea typeface="Calibri"/>
                <a:cs typeface="Calibri"/>
                <a:sym typeface="Calibri"/>
              </a:rPr>
              <a:t>Urgent / emergency notices only</a:t>
            </a:r>
            <a:endParaRPr b="0" i="0" sz="2400" u="none" cap="none" strike="noStrike">
              <a:solidFill>
                <a:srgbClr val="385623"/>
              </a:solidFill>
              <a:latin typeface="Calibri"/>
              <a:ea typeface="Calibri"/>
              <a:cs typeface="Calibri"/>
              <a:sym typeface="Calibri"/>
            </a:endParaRPr>
          </a:p>
        </p:txBody>
      </p:sp>
      <p:pic>
        <p:nvPicPr>
          <p:cNvPr id="239" name="Google Shape;239;p40"/>
          <p:cNvPicPr preferRelativeResize="0"/>
          <p:nvPr/>
        </p:nvPicPr>
        <p:blipFill rotWithShape="1">
          <a:blip r:embed="rId3">
            <a:alphaModFix/>
          </a:blip>
          <a:srcRect b="0" l="0" r="0" t="0"/>
          <a:stretch/>
        </p:blipFill>
        <p:spPr>
          <a:xfrm>
            <a:off x="5143500" y="881148"/>
            <a:ext cx="829340" cy="850605"/>
          </a:xfrm>
          <a:prstGeom prst="rect">
            <a:avLst/>
          </a:prstGeom>
          <a:noFill/>
          <a:ln>
            <a:noFill/>
          </a:ln>
        </p:spPr>
      </p:pic>
      <p:pic>
        <p:nvPicPr>
          <p:cNvPr id="240" name="Google Shape;240;p40"/>
          <p:cNvPicPr preferRelativeResize="0"/>
          <p:nvPr/>
        </p:nvPicPr>
        <p:blipFill rotWithShape="1">
          <a:blip r:embed="rId4">
            <a:alphaModFix/>
          </a:blip>
          <a:srcRect b="0" l="0" r="0" t="0"/>
          <a:stretch/>
        </p:blipFill>
        <p:spPr>
          <a:xfrm>
            <a:off x="458268" y="951659"/>
            <a:ext cx="808074" cy="765544"/>
          </a:xfrm>
          <a:prstGeom prst="rect">
            <a:avLst/>
          </a:prstGeom>
          <a:noFill/>
          <a:ln>
            <a:noFill/>
          </a:ln>
        </p:spPr>
      </p:pic>
      <p:sp>
        <p:nvSpPr>
          <p:cNvPr id="241" name="Google Shape;241;p40"/>
          <p:cNvSpPr txBox="1"/>
          <p:nvPr/>
        </p:nvSpPr>
        <p:spPr>
          <a:xfrm>
            <a:off x="1526874" y="2664892"/>
            <a:ext cx="314481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rgbClr val="1B4072"/>
                </a:solidFill>
                <a:latin typeface="Calibri"/>
                <a:ea typeface="Calibri"/>
                <a:cs typeface="Calibri"/>
                <a:sym typeface="Calibri"/>
              </a:rPr>
              <a:t>HCPSS website</a:t>
            </a:r>
            <a:endParaRPr b="0" i="0" sz="3200" u="none" cap="none" strike="noStrike">
              <a:solidFill>
                <a:srgbClr val="1B4072"/>
              </a:solidFill>
              <a:latin typeface="Calibri"/>
              <a:ea typeface="Calibri"/>
              <a:cs typeface="Calibri"/>
              <a:sym typeface="Calibri"/>
            </a:endParaRPr>
          </a:p>
        </p:txBody>
      </p:sp>
      <p:pic>
        <p:nvPicPr>
          <p:cNvPr id="242" name="Google Shape;242;p40"/>
          <p:cNvPicPr preferRelativeResize="0"/>
          <p:nvPr/>
        </p:nvPicPr>
        <p:blipFill rotWithShape="1">
          <a:blip r:embed="rId5">
            <a:alphaModFix/>
          </a:blip>
          <a:srcRect b="0" l="0" r="0" t="0"/>
          <a:stretch/>
        </p:blipFill>
        <p:spPr>
          <a:xfrm>
            <a:off x="385415" y="2562170"/>
            <a:ext cx="1057970" cy="1085097"/>
          </a:xfrm>
          <a:prstGeom prst="rect">
            <a:avLst/>
          </a:prstGeom>
          <a:noFill/>
          <a:ln>
            <a:noFill/>
          </a:ln>
        </p:spPr>
      </p:pic>
      <p:sp>
        <p:nvSpPr>
          <p:cNvPr id="243" name="Google Shape;243;p40"/>
          <p:cNvSpPr txBox="1"/>
          <p:nvPr/>
        </p:nvSpPr>
        <p:spPr>
          <a:xfrm>
            <a:off x="1266342" y="3086945"/>
            <a:ext cx="3471334"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sng" cap="none" strike="noStrike">
                <a:solidFill>
                  <a:schemeClr val="hlink"/>
                </a:solidFill>
                <a:latin typeface="Calibri"/>
                <a:ea typeface="Calibri"/>
                <a:cs typeface="Calibri"/>
                <a:sym typeface="Calibri"/>
                <a:hlinkClick r:id="rId6"/>
              </a:rPr>
              <a:t>www.hcpss.org</a:t>
            </a:r>
            <a:endParaRPr b="0" i="0" sz="2800" u="none" cap="none" strike="noStrike">
              <a:solidFill>
                <a:srgbClr val="002060"/>
              </a:solidFill>
              <a:latin typeface="Calibri"/>
              <a:ea typeface="Calibri"/>
              <a:cs typeface="Calibri"/>
              <a:sym typeface="Calibri"/>
            </a:endParaRPr>
          </a:p>
        </p:txBody>
      </p:sp>
      <p:sp>
        <p:nvSpPr>
          <p:cNvPr id="244" name="Google Shape;244;p40"/>
          <p:cNvSpPr txBox="1"/>
          <p:nvPr/>
        </p:nvSpPr>
        <p:spPr>
          <a:xfrm>
            <a:off x="1327603" y="3548610"/>
            <a:ext cx="312420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385623"/>
                </a:solidFill>
                <a:latin typeface="Calibri"/>
                <a:ea typeface="Calibri"/>
                <a:cs typeface="Calibri"/>
                <a:sym typeface="Calibri"/>
              </a:rPr>
              <a:t>System-wide news and information resource</a:t>
            </a:r>
            <a:endParaRPr b="0" i="0" sz="2400" u="none" cap="none" strike="noStrike">
              <a:solidFill>
                <a:srgbClr val="385623"/>
              </a:solidFill>
              <a:latin typeface="Calibri"/>
              <a:ea typeface="Calibri"/>
              <a:cs typeface="Calibri"/>
              <a:sym typeface="Calibri"/>
            </a:endParaRPr>
          </a:p>
        </p:txBody>
      </p:sp>
      <p:sp>
        <p:nvSpPr>
          <p:cNvPr id="245" name="Google Shape;245;p40"/>
          <p:cNvSpPr txBox="1"/>
          <p:nvPr/>
        </p:nvSpPr>
        <p:spPr>
          <a:xfrm>
            <a:off x="6111582" y="2664576"/>
            <a:ext cx="2812286"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rgbClr val="1B4072"/>
                </a:solidFill>
                <a:latin typeface="Calibri"/>
                <a:ea typeface="Calibri"/>
                <a:cs typeface="Calibri"/>
                <a:sym typeface="Calibri"/>
              </a:rPr>
              <a:t>School website</a:t>
            </a:r>
            <a:endParaRPr/>
          </a:p>
          <a:p>
            <a:pPr indent="0" lvl="0" marL="0" marR="0" rtl="0" algn="l">
              <a:spcBef>
                <a:spcPts val="0"/>
              </a:spcBef>
              <a:spcAft>
                <a:spcPts val="0"/>
              </a:spcAft>
              <a:buNone/>
            </a:pPr>
            <a:r>
              <a:rPr lang="en-US" sz="2800">
                <a:solidFill>
                  <a:schemeClr val="accent5"/>
                </a:solidFill>
                <a:latin typeface="Calibri"/>
                <a:ea typeface="Calibri"/>
                <a:cs typeface="Calibri"/>
                <a:sym typeface="Calibri"/>
              </a:rPr>
              <a:t>bpes</a:t>
            </a:r>
            <a:r>
              <a:rPr b="0" i="0" lang="en-US" sz="2800" u="none" cap="none" strike="noStrike">
                <a:solidFill>
                  <a:schemeClr val="accent5"/>
                </a:solidFill>
                <a:latin typeface="Calibri"/>
                <a:ea typeface="Calibri"/>
                <a:cs typeface="Calibri"/>
                <a:sym typeface="Calibri"/>
              </a:rPr>
              <a:t>.hcpss.org</a:t>
            </a:r>
            <a:endParaRPr b="0" i="0" sz="2800" u="none" cap="none" strike="noStrike">
              <a:solidFill>
                <a:schemeClr val="accent5"/>
              </a:solidFill>
              <a:latin typeface="Calibri"/>
              <a:ea typeface="Calibri"/>
              <a:cs typeface="Calibri"/>
              <a:sym typeface="Calibri"/>
            </a:endParaRPr>
          </a:p>
        </p:txBody>
      </p:sp>
      <p:pic>
        <p:nvPicPr>
          <p:cNvPr id="246" name="Google Shape;246;p40"/>
          <p:cNvPicPr preferRelativeResize="0"/>
          <p:nvPr/>
        </p:nvPicPr>
        <p:blipFill rotWithShape="1">
          <a:blip r:embed="rId7">
            <a:alphaModFix/>
          </a:blip>
          <a:srcRect b="0" l="0" r="0" t="0"/>
          <a:stretch/>
        </p:blipFill>
        <p:spPr>
          <a:xfrm>
            <a:off x="4970122" y="2578787"/>
            <a:ext cx="946102" cy="1085097"/>
          </a:xfrm>
          <a:prstGeom prst="rect">
            <a:avLst/>
          </a:prstGeom>
          <a:noFill/>
          <a:ln>
            <a:noFill/>
          </a:ln>
        </p:spPr>
      </p:pic>
      <p:sp>
        <p:nvSpPr>
          <p:cNvPr id="247" name="Google Shape;247;p40"/>
          <p:cNvSpPr txBox="1"/>
          <p:nvPr/>
        </p:nvSpPr>
        <p:spPr>
          <a:xfrm>
            <a:off x="4970122" y="3684015"/>
            <a:ext cx="4051341"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385623"/>
                </a:solidFill>
                <a:latin typeface="Calibri"/>
                <a:ea typeface="Calibri"/>
                <a:cs typeface="Calibri"/>
                <a:sym typeface="Calibri"/>
              </a:rPr>
              <a:t>School news, calendar, sports and clubs, staff directory; more</a:t>
            </a:r>
            <a:endParaRPr b="0" i="0" sz="2400" u="none" cap="none" strike="noStrike">
              <a:solidFill>
                <a:srgbClr val="385623"/>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1"/>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Social Media</a:t>
            </a:r>
            <a:endParaRPr b="0" i="0" sz="3600" u="none" cap="none" strike="noStrike">
              <a:solidFill>
                <a:schemeClr val="lt1"/>
              </a:solidFill>
              <a:latin typeface="Calibri"/>
              <a:ea typeface="Calibri"/>
              <a:cs typeface="Calibri"/>
              <a:sym typeface="Calibri"/>
            </a:endParaRPr>
          </a:p>
        </p:txBody>
      </p:sp>
      <p:sp>
        <p:nvSpPr>
          <p:cNvPr id="254" name="Google Shape;254;p41"/>
          <p:cNvSpPr txBox="1"/>
          <p:nvPr/>
        </p:nvSpPr>
        <p:spPr>
          <a:xfrm>
            <a:off x="238539" y="756231"/>
            <a:ext cx="8726557" cy="36313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B4072"/>
              </a:buClr>
              <a:buSzPts val="2800"/>
              <a:buFont typeface="Arial"/>
              <a:buNone/>
            </a:pPr>
            <a:r>
              <a:rPr lang="en-US" sz="2800">
                <a:solidFill>
                  <a:srgbClr val="1B4072"/>
                </a:solidFill>
                <a:latin typeface="Calibri"/>
                <a:ea typeface="Calibri"/>
                <a:cs typeface="Calibri"/>
                <a:sym typeface="Calibri"/>
              </a:rPr>
              <a:t>Bushy Park ES</a:t>
            </a:r>
            <a:r>
              <a:rPr b="0" i="0" lang="en-US" sz="2800" u="none" cap="none" strike="noStrike">
                <a:solidFill>
                  <a:srgbClr val="1B4072"/>
                </a:solidFill>
                <a:latin typeface="Calibri"/>
                <a:ea typeface="Calibri"/>
                <a:cs typeface="Calibri"/>
                <a:sym typeface="Calibri"/>
              </a:rPr>
              <a:t> Twitter: </a:t>
            </a:r>
            <a:r>
              <a:rPr b="0" i="0" lang="en-US" sz="2800" u="none" cap="none" strike="noStrike">
                <a:solidFill>
                  <a:srgbClr val="548135"/>
                </a:solidFill>
                <a:latin typeface="Calibri"/>
                <a:ea typeface="Calibri"/>
                <a:cs typeface="Calibri"/>
                <a:sym typeface="Calibri"/>
              </a:rPr>
              <a:t>@hcpss_</a:t>
            </a:r>
            <a:r>
              <a:rPr lang="en-US" sz="2800">
                <a:solidFill>
                  <a:srgbClr val="548135"/>
                </a:solidFill>
                <a:latin typeface="Calibri"/>
                <a:ea typeface="Calibri"/>
                <a:cs typeface="Calibri"/>
                <a:sym typeface="Calibri"/>
              </a:rPr>
              <a:t>bpes</a:t>
            </a:r>
            <a:endParaRPr b="0" i="0" sz="2800" u="none" cap="none" strike="noStrike">
              <a:solidFill>
                <a:srgbClr val="548135"/>
              </a:solidFill>
              <a:latin typeface="Calibri"/>
              <a:ea typeface="Calibri"/>
              <a:cs typeface="Calibri"/>
              <a:sym typeface="Calibri"/>
            </a:endParaRPr>
          </a:p>
          <a:p>
            <a:pPr indent="0" lvl="0" marL="0" marR="0" rtl="0" algn="l">
              <a:lnSpc>
                <a:spcPct val="100000"/>
              </a:lnSpc>
              <a:spcBef>
                <a:spcPts val="750"/>
              </a:spcBef>
              <a:spcAft>
                <a:spcPts val="0"/>
              </a:spcAft>
              <a:buClr>
                <a:srgbClr val="1B4072"/>
              </a:buClr>
              <a:buSzPts val="2800"/>
              <a:buFont typeface="Arial"/>
              <a:buNone/>
            </a:pPr>
            <a:r>
              <a:rPr b="0" i="0" lang="en-US" sz="2800" u="none" cap="none" strike="noStrike">
                <a:solidFill>
                  <a:srgbClr val="1B4072"/>
                </a:solidFill>
                <a:latin typeface="Calibri"/>
                <a:ea typeface="Calibri"/>
                <a:cs typeface="Calibri"/>
                <a:sym typeface="Calibri"/>
              </a:rPr>
              <a:t>HCPSS Facebook:</a:t>
            </a:r>
            <a:r>
              <a:rPr b="0" i="0" lang="en-US" sz="2800" u="none" cap="none" strike="noStrike">
                <a:solidFill>
                  <a:srgbClr val="548135"/>
                </a:solidFill>
                <a:latin typeface="Calibri"/>
                <a:ea typeface="Calibri"/>
                <a:cs typeface="Calibri"/>
                <a:sym typeface="Calibri"/>
              </a:rPr>
              <a:t> www.Facebook.com/HoCoSchools</a:t>
            </a:r>
            <a:endParaRPr b="0" i="0" sz="2800" u="none" cap="none" strike="noStrike">
              <a:solidFill>
                <a:srgbClr val="548135"/>
              </a:solidFill>
              <a:latin typeface="Calibri"/>
              <a:ea typeface="Calibri"/>
              <a:cs typeface="Calibri"/>
              <a:sym typeface="Calibri"/>
            </a:endParaRPr>
          </a:p>
          <a:p>
            <a:pPr indent="0" lvl="0" marL="0" marR="0" rtl="0" algn="l">
              <a:lnSpc>
                <a:spcPct val="100000"/>
              </a:lnSpc>
              <a:spcBef>
                <a:spcPts val="750"/>
              </a:spcBef>
              <a:spcAft>
                <a:spcPts val="0"/>
              </a:spcAft>
              <a:buClr>
                <a:srgbClr val="1B4072"/>
              </a:buClr>
              <a:buSzPts val="2800"/>
              <a:buFont typeface="Arial"/>
              <a:buNone/>
            </a:pPr>
            <a:r>
              <a:rPr b="0" i="0" lang="en-US" sz="2800" u="none" cap="none" strike="noStrike">
                <a:solidFill>
                  <a:srgbClr val="1B4072"/>
                </a:solidFill>
                <a:latin typeface="Calibri"/>
                <a:ea typeface="Calibri"/>
                <a:cs typeface="Calibri"/>
                <a:sym typeface="Calibri"/>
              </a:rPr>
              <a:t>HCPSS Twitter: </a:t>
            </a:r>
            <a:r>
              <a:rPr b="0" i="0" lang="en-US" sz="2800" u="none" cap="none" strike="noStrike">
                <a:solidFill>
                  <a:srgbClr val="548135"/>
                </a:solidFill>
                <a:latin typeface="Calibri"/>
                <a:ea typeface="Calibri"/>
                <a:cs typeface="Calibri"/>
                <a:sym typeface="Calibri"/>
              </a:rPr>
              <a:t>www.Twitter.com/HCPSS </a:t>
            </a:r>
            <a:endParaRPr/>
          </a:p>
          <a:p>
            <a:pPr indent="0" lvl="0" marL="0" marR="0" rtl="0" algn="l">
              <a:lnSpc>
                <a:spcPct val="100000"/>
              </a:lnSpc>
              <a:spcBef>
                <a:spcPts val="750"/>
              </a:spcBef>
              <a:spcAft>
                <a:spcPts val="0"/>
              </a:spcAft>
              <a:buClr>
                <a:srgbClr val="1B4072"/>
              </a:buClr>
              <a:buSzPts val="2800"/>
              <a:buFont typeface="Arial"/>
              <a:buNone/>
            </a:pPr>
            <a:r>
              <a:rPr b="0" i="0" lang="en-US" sz="2800" u="none" cap="none" strike="noStrike">
                <a:solidFill>
                  <a:srgbClr val="1B4072"/>
                </a:solidFill>
                <a:latin typeface="Calibri"/>
                <a:ea typeface="Calibri"/>
                <a:cs typeface="Calibri"/>
                <a:sym typeface="Calibri"/>
              </a:rPr>
              <a:t>HCPSS Instagram: </a:t>
            </a:r>
            <a:r>
              <a:rPr b="0" i="0" lang="en-US" sz="2800" u="none" cap="none" strike="noStrike">
                <a:solidFill>
                  <a:srgbClr val="548135"/>
                </a:solidFill>
                <a:latin typeface="Calibri"/>
                <a:ea typeface="Calibri"/>
                <a:cs typeface="Calibri"/>
                <a:sym typeface="Calibri"/>
              </a:rPr>
              <a:t>instagram.com/hocoschools</a:t>
            </a:r>
            <a:endParaRPr b="0" i="0" sz="2800" u="none" cap="none" strike="noStrike">
              <a:solidFill>
                <a:srgbClr val="548135"/>
              </a:solidFill>
              <a:latin typeface="Calibri"/>
              <a:ea typeface="Calibri"/>
              <a:cs typeface="Calibri"/>
              <a:sym typeface="Calibri"/>
            </a:endParaRPr>
          </a:p>
          <a:p>
            <a:pPr indent="0" lvl="0" marL="0" marR="0" rtl="0" algn="l">
              <a:lnSpc>
                <a:spcPct val="100000"/>
              </a:lnSpc>
              <a:spcBef>
                <a:spcPts val="750"/>
              </a:spcBef>
              <a:spcAft>
                <a:spcPts val="0"/>
              </a:spcAft>
              <a:buClr>
                <a:srgbClr val="1B4072"/>
              </a:buClr>
              <a:buSzPts val="2800"/>
              <a:buFont typeface="Arial"/>
              <a:buNone/>
            </a:pPr>
            <a:r>
              <a:rPr b="0" i="0" lang="en-US" sz="2800" u="none" cap="none" strike="noStrike">
                <a:solidFill>
                  <a:srgbClr val="1B4072"/>
                </a:solidFill>
                <a:latin typeface="Calibri"/>
                <a:ea typeface="Calibri"/>
                <a:cs typeface="Calibri"/>
                <a:sym typeface="Calibri"/>
              </a:rPr>
              <a:t>HCPSS Flickr: </a:t>
            </a:r>
            <a:r>
              <a:rPr b="0" i="0" lang="en-US" sz="2800" u="none" cap="none" strike="noStrike">
                <a:solidFill>
                  <a:srgbClr val="548135"/>
                </a:solidFill>
                <a:latin typeface="Calibri"/>
                <a:ea typeface="Calibri"/>
                <a:cs typeface="Calibri"/>
                <a:sym typeface="Calibri"/>
              </a:rPr>
              <a:t>flickr.com/photos/hcpss</a:t>
            </a:r>
            <a:endParaRPr b="0" i="0" sz="2800" u="none" cap="none" strike="noStrike">
              <a:solidFill>
                <a:srgbClr val="548135"/>
              </a:solidFill>
              <a:latin typeface="Calibri"/>
              <a:ea typeface="Calibri"/>
              <a:cs typeface="Calibri"/>
              <a:sym typeface="Calibri"/>
            </a:endParaRPr>
          </a:p>
          <a:p>
            <a:pPr indent="0" lvl="0" marL="0" marR="0" rtl="0" algn="l">
              <a:lnSpc>
                <a:spcPct val="100000"/>
              </a:lnSpc>
              <a:spcBef>
                <a:spcPts val="750"/>
              </a:spcBef>
              <a:spcAft>
                <a:spcPts val="0"/>
              </a:spcAft>
              <a:buClr>
                <a:srgbClr val="1B4072"/>
              </a:buClr>
              <a:buSzPts val="2800"/>
              <a:buFont typeface="Arial"/>
              <a:buNone/>
            </a:pPr>
            <a:r>
              <a:rPr b="0" i="0" lang="en-US" sz="2800" u="none" cap="none" strike="noStrike">
                <a:solidFill>
                  <a:srgbClr val="1B4072"/>
                </a:solidFill>
                <a:latin typeface="Calibri"/>
                <a:ea typeface="Calibri"/>
                <a:cs typeface="Calibri"/>
                <a:sym typeface="Calibri"/>
              </a:rPr>
              <a:t>Superintendent Twitter:  </a:t>
            </a:r>
            <a:r>
              <a:rPr b="0" i="0" lang="en-US" sz="2800" u="none" cap="none" strike="noStrike">
                <a:solidFill>
                  <a:srgbClr val="548135"/>
                </a:solidFill>
                <a:latin typeface="Calibri"/>
                <a:ea typeface="Calibri"/>
                <a:cs typeface="Calibri"/>
                <a:sym typeface="Calibri"/>
              </a:rPr>
              <a:t>https://twitter.com/mjmsuper  </a:t>
            </a:r>
            <a:endParaRPr b="0" i="0" sz="2800" u="none" cap="none" strike="noStrike">
              <a:solidFill>
                <a:srgbClr val="548135"/>
              </a:solidFill>
              <a:latin typeface="Calibri"/>
              <a:ea typeface="Calibri"/>
              <a:cs typeface="Calibri"/>
              <a:sym typeface="Calibri"/>
            </a:endParaRPr>
          </a:p>
        </p:txBody>
      </p:sp>
      <p:pic>
        <p:nvPicPr>
          <p:cNvPr descr="facebook-icon.png" id="255" name="Google Shape;255;p41"/>
          <p:cNvPicPr preferRelativeResize="0"/>
          <p:nvPr/>
        </p:nvPicPr>
        <p:blipFill rotWithShape="1">
          <a:blip r:embed="rId3">
            <a:alphaModFix/>
          </a:blip>
          <a:srcRect b="0" l="0" r="0" t="0"/>
          <a:stretch/>
        </p:blipFill>
        <p:spPr>
          <a:xfrm>
            <a:off x="1985841" y="4171118"/>
            <a:ext cx="677846" cy="677846"/>
          </a:xfrm>
          <a:prstGeom prst="rect">
            <a:avLst/>
          </a:prstGeom>
          <a:noFill/>
          <a:ln>
            <a:noFill/>
          </a:ln>
        </p:spPr>
      </p:pic>
      <p:pic>
        <p:nvPicPr>
          <p:cNvPr id="256" name="Google Shape;256;p41"/>
          <p:cNvPicPr preferRelativeResize="0"/>
          <p:nvPr/>
        </p:nvPicPr>
        <p:blipFill rotWithShape="1">
          <a:blip r:embed="rId4">
            <a:alphaModFix/>
          </a:blip>
          <a:srcRect b="0" l="0" r="0" t="0"/>
          <a:stretch/>
        </p:blipFill>
        <p:spPr>
          <a:xfrm>
            <a:off x="3514498" y="4085757"/>
            <a:ext cx="850605" cy="786810"/>
          </a:xfrm>
          <a:prstGeom prst="rect">
            <a:avLst/>
          </a:prstGeom>
          <a:noFill/>
          <a:ln>
            <a:noFill/>
          </a:ln>
        </p:spPr>
      </p:pic>
      <p:pic>
        <p:nvPicPr>
          <p:cNvPr id="257" name="Google Shape;257;p41"/>
          <p:cNvPicPr preferRelativeResize="0"/>
          <p:nvPr/>
        </p:nvPicPr>
        <p:blipFill rotWithShape="1">
          <a:blip r:embed="rId5">
            <a:alphaModFix/>
          </a:blip>
          <a:srcRect b="0" l="0" r="0" t="0"/>
          <a:stretch/>
        </p:blipFill>
        <p:spPr>
          <a:xfrm>
            <a:off x="5215914" y="4191739"/>
            <a:ext cx="657225" cy="657225"/>
          </a:xfrm>
          <a:prstGeom prst="rect">
            <a:avLst/>
          </a:prstGeom>
          <a:noFill/>
          <a:ln>
            <a:noFill/>
          </a:ln>
        </p:spPr>
      </p:pic>
      <p:pic>
        <p:nvPicPr>
          <p:cNvPr id="258" name="Google Shape;258;p41"/>
          <p:cNvPicPr preferRelativeResize="0"/>
          <p:nvPr/>
        </p:nvPicPr>
        <p:blipFill rotWithShape="1">
          <a:blip r:embed="rId6">
            <a:alphaModFix/>
          </a:blip>
          <a:srcRect b="0" l="0" r="0" t="0"/>
          <a:stretch/>
        </p:blipFill>
        <p:spPr>
          <a:xfrm>
            <a:off x="6723949" y="4153950"/>
            <a:ext cx="739458" cy="7394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2"/>
          <p:cNvSpPr/>
          <p:nvPr/>
        </p:nvSpPr>
        <p:spPr>
          <a:xfrm>
            <a:off x="0" y="0"/>
            <a:ext cx="9144000" cy="1047750"/>
          </a:xfrm>
          <a:prstGeom prst="rect">
            <a:avLst/>
          </a:prstGeom>
          <a:solidFill>
            <a:srgbClr val="D6D6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65" name="Google Shape;265;p42"/>
          <p:cNvSpPr txBox="1"/>
          <p:nvPr/>
        </p:nvSpPr>
        <p:spPr>
          <a:xfrm>
            <a:off x="158086" y="1379875"/>
            <a:ext cx="7576214" cy="3016210"/>
          </a:xfrm>
          <a:prstGeom prst="rect">
            <a:avLst/>
          </a:prstGeom>
          <a:noFill/>
          <a:ln>
            <a:noFill/>
          </a:ln>
        </p:spPr>
        <p:txBody>
          <a:bodyPr anchorCtr="0" anchor="t" bIns="45700" lIns="91425" spcFirstLastPara="1" rIns="0" wrap="square" tIns="45700">
            <a:noAutofit/>
          </a:bodyPr>
          <a:lstStyle/>
          <a:p>
            <a:pPr indent="-280988" lvl="1" marL="457200" marR="0" rtl="0" algn="l">
              <a:spcBef>
                <a:spcPts val="0"/>
              </a:spcBef>
              <a:spcAft>
                <a:spcPts val="0"/>
              </a:spcAft>
              <a:buClr>
                <a:srgbClr val="1B4072"/>
              </a:buClr>
              <a:buSzPts val="3200"/>
              <a:buFont typeface="Arial"/>
              <a:buChar char="•"/>
            </a:pPr>
            <a:r>
              <a:rPr b="0" i="0" lang="en-US" sz="3200" u="none" cap="none" strike="noStrike">
                <a:solidFill>
                  <a:srgbClr val="1B4072"/>
                </a:solidFill>
                <a:latin typeface="Calibri"/>
                <a:ea typeface="Calibri"/>
                <a:cs typeface="Calibri"/>
                <a:sym typeface="Calibri"/>
              </a:rPr>
              <a:t>School system news and announcements</a:t>
            </a:r>
            <a:endParaRPr/>
          </a:p>
          <a:p>
            <a:pPr indent="-280988" lvl="1" marL="457200" marR="0" rtl="0" algn="l">
              <a:spcBef>
                <a:spcPts val="1200"/>
              </a:spcBef>
              <a:spcAft>
                <a:spcPts val="0"/>
              </a:spcAft>
              <a:buClr>
                <a:srgbClr val="1B4072"/>
              </a:buClr>
              <a:buSzPts val="3200"/>
              <a:buFont typeface="Arial"/>
              <a:buChar char="•"/>
            </a:pPr>
            <a:r>
              <a:rPr b="0" i="0" lang="en-US" sz="3200" u="none" cap="none" strike="noStrike">
                <a:solidFill>
                  <a:srgbClr val="1B4072"/>
                </a:solidFill>
                <a:latin typeface="Calibri"/>
                <a:ea typeface="Calibri"/>
                <a:cs typeface="Calibri"/>
                <a:sym typeface="Calibri"/>
              </a:rPr>
              <a:t>Upcoming events</a:t>
            </a:r>
            <a:endParaRPr/>
          </a:p>
          <a:p>
            <a:pPr indent="-280988" lvl="1" marL="457200" marR="0" rtl="0" algn="l">
              <a:spcBef>
                <a:spcPts val="1200"/>
              </a:spcBef>
              <a:spcAft>
                <a:spcPts val="0"/>
              </a:spcAft>
              <a:buClr>
                <a:srgbClr val="1B4072"/>
              </a:buClr>
              <a:buSzPts val="3200"/>
              <a:buFont typeface="Arial"/>
              <a:buChar char="•"/>
            </a:pPr>
            <a:r>
              <a:rPr b="0" i="0" lang="en-US" sz="3200" u="none" cap="none" strike="noStrike">
                <a:solidFill>
                  <a:srgbClr val="1B4072"/>
                </a:solidFill>
                <a:latin typeface="Calibri"/>
                <a:ea typeface="Calibri"/>
                <a:cs typeface="Calibri"/>
                <a:sym typeface="Calibri"/>
              </a:rPr>
              <a:t>Opportunities to share input on HCPSS policies and decisions</a:t>
            </a:r>
            <a:endParaRPr/>
          </a:p>
          <a:p>
            <a:pPr indent="-280988" lvl="1" marL="457200" marR="0" rtl="0" algn="l">
              <a:spcBef>
                <a:spcPts val="1200"/>
              </a:spcBef>
              <a:spcAft>
                <a:spcPts val="0"/>
              </a:spcAft>
              <a:buClr>
                <a:srgbClr val="1B4072"/>
              </a:buClr>
              <a:buSzPts val="3200"/>
              <a:buFont typeface="Arial"/>
              <a:buChar char="•"/>
            </a:pPr>
            <a:r>
              <a:rPr b="0" i="0" lang="en-US" sz="3200" u="none" cap="none" strike="noStrike">
                <a:solidFill>
                  <a:srgbClr val="1B4072"/>
                </a:solidFill>
                <a:latin typeface="Calibri"/>
                <a:ea typeface="Calibri"/>
                <a:cs typeface="Calibri"/>
                <a:sym typeface="Calibri"/>
              </a:rPr>
              <a:t>Delivered each Wednesday</a:t>
            </a:r>
            <a:endParaRPr b="0" i="0" sz="3200" u="none" cap="none" strike="noStrike">
              <a:solidFill>
                <a:srgbClr val="1B4072"/>
              </a:solidFill>
              <a:latin typeface="Calibri"/>
              <a:ea typeface="Calibri"/>
              <a:cs typeface="Calibri"/>
              <a:sym typeface="Calibri"/>
            </a:endParaRPr>
          </a:p>
        </p:txBody>
      </p:sp>
      <p:pic>
        <p:nvPicPr>
          <p:cNvPr id="266" name="Google Shape;266;p42"/>
          <p:cNvPicPr preferRelativeResize="0"/>
          <p:nvPr/>
        </p:nvPicPr>
        <p:blipFill rotWithShape="1">
          <a:blip r:embed="rId3">
            <a:alphaModFix/>
          </a:blip>
          <a:srcRect b="10050" l="0" r="0" t="0"/>
          <a:stretch/>
        </p:blipFill>
        <p:spPr>
          <a:xfrm>
            <a:off x="-1" y="0"/>
            <a:ext cx="4514851" cy="1009650"/>
          </a:xfrm>
          <a:prstGeom prst="rect">
            <a:avLst/>
          </a:prstGeom>
          <a:noFill/>
          <a:ln>
            <a:noFill/>
          </a:ln>
        </p:spPr>
      </p:pic>
      <p:sp>
        <p:nvSpPr>
          <p:cNvPr id="267" name="Google Shape;267;p42"/>
          <p:cNvSpPr txBox="1"/>
          <p:nvPr/>
        </p:nvSpPr>
        <p:spPr>
          <a:xfrm>
            <a:off x="4362450" y="244316"/>
            <a:ext cx="43434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600" u="none" cap="none" strike="noStrike">
                <a:solidFill>
                  <a:schemeClr val="dk1"/>
                </a:solidFill>
                <a:latin typeface="Calibri"/>
                <a:ea typeface="Calibri"/>
                <a:cs typeface="Calibri"/>
                <a:sym typeface="Calibri"/>
              </a:rPr>
              <a:t>Weekly System Emails</a:t>
            </a:r>
            <a:endParaRPr sz="36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3"/>
          <p:cNvSpPr txBox="1"/>
          <p:nvPr>
            <p:ph idx="1" type="body"/>
          </p:nvPr>
        </p:nvSpPr>
        <p:spPr>
          <a:xfrm>
            <a:off x="628650" y="1369219"/>
            <a:ext cx="38862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sz="2800">
                <a:solidFill>
                  <a:srgbClr val="073763"/>
                </a:solidFill>
              </a:rPr>
              <a:t>Bushy Bear Tales</a:t>
            </a:r>
            <a:endParaRPr sz="2800">
              <a:solidFill>
                <a:srgbClr val="073763"/>
              </a:solidFill>
            </a:endParaRPr>
          </a:p>
        </p:txBody>
      </p:sp>
      <p:sp>
        <p:nvSpPr>
          <p:cNvPr id="274" name="Google Shape;274;p43"/>
          <p:cNvSpPr txBox="1"/>
          <p:nvPr>
            <p:ph idx="2" type="body"/>
          </p:nvPr>
        </p:nvSpPr>
        <p:spPr>
          <a:xfrm>
            <a:off x="4629150" y="1369219"/>
            <a:ext cx="38862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sz="2800">
                <a:solidFill>
                  <a:srgbClr val="073763"/>
                </a:solidFill>
              </a:rPr>
              <a:t>SchoolMessenger</a:t>
            </a:r>
            <a:endParaRPr sz="2800">
              <a:solidFill>
                <a:srgbClr val="073763"/>
              </a:solidFill>
            </a:endParaRPr>
          </a:p>
        </p:txBody>
      </p:sp>
      <p:sp>
        <p:nvSpPr>
          <p:cNvPr id="275" name="Google Shape;275;p43"/>
          <p:cNvSpPr/>
          <p:nvPr/>
        </p:nvSpPr>
        <p:spPr>
          <a:xfrm>
            <a:off x="0" y="85062"/>
            <a:ext cx="9144000" cy="616800"/>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Bushy Park Communication</a:t>
            </a:r>
            <a:endParaRPr b="0" i="0" sz="3600" u="none" cap="none" strike="noStrike">
              <a:solidFill>
                <a:schemeClr val="lt1"/>
              </a:solidFill>
              <a:latin typeface="Calibri"/>
              <a:ea typeface="Calibri"/>
              <a:cs typeface="Calibri"/>
              <a:sym typeface="Calibri"/>
            </a:endParaRPr>
          </a:p>
        </p:txBody>
      </p:sp>
      <p:pic>
        <p:nvPicPr>
          <p:cNvPr id="276" name="Google Shape;276;p43"/>
          <p:cNvPicPr preferRelativeResize="0"/>
          <p:nvPr/>
        </p:nvPicPr>
        <p:blipFill>
          <a:blip r:embed="rId3">
            <a:alphaModFix/>
          </a:blip>
          <a:stretch>
            <a:fillRect/>
          </a:stretch>
        </p:blipFill>
        <p:spPr>
          <a:xfrm>
            <a:off x="594750" y="2047875"/>
            <a:ext cx="2610425" cy="2972650"/>
          </a:xfrm>
          <a:prstGeom prst="rect">
            <a:avLst/>
          </a:prstGeom>
          <a:noFill/>
          <a:ln cap="flat" cmpd="sng" w="19050">
            <a:solidFill>
              <a:srgbClr val="073763"/>
            </a:solidFill>
            <a:prstDash val="solid"/>
            <a:round/>
            <a:headEnd len="sm" w="sm" type="none"/>
            <a:tailEnd len="sm" w="sm" type="none"/>
          </a:ln>
        </p:spPr>
      </p:pic>
      <p:pic>
        <p:nvPicPr>
          <p:cNvPr id="277" name="Google Shape;277;p43"/>
          <p:cNvPicPr preferRelativeResize="0"/>
          <p:nvPr/>
        </p:nvPicPr>
        <p:blipFill>
          <a:blip r:embed="rId4">
            <a:alphaModFix/>
          </a:blip>
          <a:stretch>
            <a:fillRect/>
          </a:stretch>
        </p:blipFill>
        <p:spPr>
          <a:xfrm>
            <a:off x="3680550" y="2075975"/>
            <a:ext cx="5234851" cy="2711799"/>
          </a:xfrm>
          <a:prstGeom prst="rect">
            <a:avLst/>
          </a:prstGeom>
          <a:noFill/>
          <a:ln cap="flat" cmpd="sng" w="19050">
            <a:solidFill>
              <a:srgbClr val="073763"/>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4"/>
          <p:cNvSpPr txBox="1"/>
          <p:nvPr/>
        </p:nvSpPr>
        <p:spPr>
          <a:xfrm>
            <a:off x="-38100" y="1047750"/>
            <a:ext cx="9144000" cy="685800"/>
          </a:xfrm>
          <a:prstGeom prst="rect">
            <a:avLst/>
          </a:prstGeom>
          <a:solidFill>
            <a:srgbClr val="1F497D"/>
          </a:solidFill>
          <a:ln>
            <a:noFill/>
          </a:ln>
        </p:spPr>
        <p:txBody>
          <a:bodyPr anchorCtr="0" anchor="t" bIns="45700" lIns="137150" spcFirstLastPara="1" rIns="91425" wrap="square" tIns="45700">
            <a:noAutofit/>
          </a:bodyPr>
          <a:lstStyle/>
          <a:p>
            <a:pPr indent="0" lvl="0" marL="0" marR="0" rtl="0" algn="l">
              <a:spcBef>
                <a:spcPts val="0"/>
              </a:spcBef>
              <a:spcAft>
                <a:spcPts val="0"/>
              </a:spcAft>
              <a:buClr>
                <a:schemeClr val="lt1"/>
              </a:buClr>
              <a:buSzPts val="4050"/>
              <a:buFont typeface="Calibri"/>
              <a:buNone/>
            </a:pPr>
            <a:r>
              <a:rPr b="1" lang="en-US" sz="4050">
                <a:solidFill>
                  <a:schemeClr val="lt1"/>
                </a:solidFill>
                <a:latin typeface="Calibri"/>
                <a:ea typeface="Calibri"/>
                <a:cs typeface="Calibri"/>
                <a:sym typeface="Calibri"/>
              </a:rPr>
              <a:t>        HCPSS Mobile App</a:t>
            </a:r>
            <a:endParaRPr/>
          </a:p>
        </p:txBody>
      </p:sp>
      <p:pic>
        <p:nvPicPr>
          <p:cNvPr descr="C:\Users\RAMANI~1\AppData\Local\Temp\178559893-1.jpg" id="284" name="Google Shape;284;p44"/>
          <p:cNvPicPr preferRelativeResize="0"/>
          <p:nvPr/>
        </p:nvPicPr>
        <p:blipFill rotWithShape="1">
          <a:blip r:embed="rId3">
            <a:alphaModFix/>
          </a:blip>
          <a:srcRect b="0" l="0" r="0" t="0"/>
          <a:stretch/>
        </p:blipFill>
        <p:spPr>
          <a:xfrm>
            <a:off x="6347837" y="175431"/>
            <a:ext cx="2516810" cy="5139369"/>
          </a:xfrm>
          <a:prstGeom prst="rect">
            <a:avLst/>
          </a:prstGeom>
          <a:noFill/>
          <a:ln>
            <a:noFill/>
          </a:ln>
        </p:spPr>
      </p:pic>
      <p:pic>
        <p:nvPicPr>
          <p:cNvPr id="285" name="Google Shape;285;p44"/>
          <p:cNvPicPr preferRelativeResize="0"/>
          <p:nvPr/>
        </p:nvPicPr>
        <p:blipFill rotWithShape="1">
          <a:blip r:embed="rId4">
            <a:alphaModFix/>
          </a:blip>
          <a:srcRect b="0" l="0" r="0" t="0"/>
          <a:stretch/>
        </p:blipFill>
        <p:spPr>
          <a:xfrm>
            <a:off x="6575026" y="832983"/>
            <a:ext cx="2115766" cy="3341453"/>
          </a:xfrm>
          <a:prstGeom prst="rect">
            <a:avLst/>
          </a:prstGeom>
          <a:noFill/>
          <a:ln>
            <a:noFill/>
          </a:ln>
        </p:spPr>
      </p:pic>
      <p:sp>
        <p:nvSpPr>
          <p:cNvPr id="286" name="Google Shape;286;p44"/>
          <p:cNvSpPr txBox="1"/>
          <p:nvPr/>
        </p:nvSpPr>
        <p:spPr>
          <a:xfrm>
            <a:off x="576868" y="1948317"/>
            <a:ext cx="5156001" cy="245605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3200">
                <a:solidFill>
                  <a:srgbClr val="1B4072"/>
                </a:solidFill>
                <a:latin typeface="Calibri"/>
                <a:ea typeface="Calibri"/>
                <a:cs typeface="Calibri"/>
                <a:sym typeface="Calibri"/>
              </a:rPr>
              <a:t>Free download on App Store: </a:t>
            </a:r>
            <a:endParaRPr sz="3200">
              <a:solidFill>
                <a:srgbClr val="1B4072"/>
              </a:solidFill>
              <a:latin typeface="Calibri"/>
              <a:ea typeface="Calibri"/>
              <a:cs typeface="Calibri"/>
              <a:sym typeface="Calibri"/>
            </a:endParaRPr>
          </a:p>
          <a:p>
            <a:pPr indent="-214312" lvl="1" marL="557213" marR="0" rtl="0" algn="l">
              <a:lnSpc>
                <a:spcPct val="120000"/>
              </a:lnSpc>
              <a:spcBef>
                <a:spcPts val="0"/>
              </a:spcBef>
              <a:spcAft>
                <a:spcPts val="0"/>
              </a:spcAft>
              <a:buClr>
                <a:srgbClr val="1B4072"/>
              </a:buClr>
              <a:buSzPts val="3200"/>
              <a:buFont typeface="Arial"/>
              <a:buChar char="•"/>
            </a:pPr>
            <a:r>
              <a:rPr b="0" i="0" lang="en-US" sz="3200" u="none" cap="none" strike="noStrike">
                <a:solidFill>
                  <a:srgbClr val="1B4072"/>
                </a:solidFill>
                <a:latin typeface="Calibri"/>
                <a:ea typeface="Calibri"/>
                <a:cs typeface="Calibri"/>
                <a:sym typeface="Calibri"/>
              </a:rPr>
              <a:t>iPhone </a:t>
            </a:r>
            <a:endParaRPr/>
          </a:p>
          <a:p>
            <a:pPr indent="-214312" lvl="1" marL="557213" marR="0" rtl="0" algn="l">
              <a:lnSpc>
                <a:spcPct val="120000"/>
              </a:lnSpc>
              <a:spcBef>
                <a:spcPts val="0"/>
              </a:spcBef>
              <a:spcAft>
                <a:spcPts val="0"/>
              </a:spcAft>
              <a:buClr>
                <a:srgbClr val="1B4072"/>
              </a:buClr>
              <a:buSzPts val="3200"/>
              <a:buFont typeface="Arial"/>
              <a:buChar char="•"/>
            </a:pPr>
            <a:r>
              <a:rPr b="0" i="0" lang="en-US" sz="3200" u="none" cap="none" strike="noStrike">
                <a:solidFill>
                  <a:srgbClr val="1B4072"/>
                </a:solidFill>
                <a:latin typeface="Calibri"/>
                <a:ea typeface="Calibri"/>
                <a:cs typeface="Calibri"/>
                <a:sym typeface="Calibri"/>
              </a:rPr>
              <a:t>iPad </a:t>
            </a:r>
            <a:endParaRPr/>
          </a:p>
          <a:p>
            <a:pPr indent="-214312" lvl="1" marL="557213" marR="0" rtl="0" algn="l">
              <a:lnSpc>
                <a:spcPct val="120000"/>
              </a:lnSpc>
              <a:spcBef>
                <a:spcPts val="0"/>
              </a:spcBef>
              <a:spcAft>
                <a:spcPts val="0"/>
              </a:spcAft>
              <a:buClr>
                <a:srgbClr val="1B4072"/>
              </a:buClr>
              <a:buSzPts val="3200"/>
              <a:buFont typeface="Arial"/>
              <a:buChar char="•"/>
            </a:pPr>
            <a:r>
              <a:rPr b="0" i="0" lang="en-US" sz="3200" u="none" cap="none" strike="noStrike">
                <a:solidFill>
                  <a:srgbClr val="1B4072"/>
                </a:solidFill>
                <a:latin typeface="Calibri"/>
                <a:ea typeface="Calibri"/>
                <a:cs typeface="Calibri"/>
                <a:sym typeface="Calibri"/>
              </a:rPr>
              <a:t>Android</a:t>
            </a:r>
            <a:endParaRPr b="0" i="0" sz="3200" u="none" cap="none" strike="noStrike">
              <a:solidFill>
                <a:srgbClr val="1B407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5"/>
          <p:cNvSpPr/>
          <p:nvPr/>
        </p:nvSpPr>
        <p:spPr>
          <a:xfrm>
            <a:off x="0" y="85062"/>
            <a:ext cx="9144000" cy="616688"/>
          </a:xfrm>
          <a:prstGeom prst="rect">
            <a:avLst/>
          </a:prstGeom>
          <a:solidFill>
            <a:srgbClr val="1B407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School Closings/Delays</a:t>
            </a:r>
            <a:endParaRPr sz="3600">
              <a:solidFill>
                <a:schemeClr val="lt1"/>
              </a:solidFill>
              <a:latin typeface="Calibri"/>
              <a:ea typeface="Calibri"/>
              <a:cs typeface="Calibri"/>
              <a:sym typeface="Calibri"/>
            </a:endParaRPr>
          </a:p>
        </p:txBody>
      </p:sp>
      <p:sp>
        <p:nvSpPr>
          <p:cNvPr id="293" name="Google Shape;293;p45"/>
          <p:cNvSpPr txBox="1"/>
          <p:nvPr/>
        </p:nvSpPr>
        <p:spPr>
          <a:xfrm>
            <a:off x="6070680" y="1332345"/>
            <a:ext cx="1516697"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300">
                <a:solidFill>
                  <a:srgbClr val="002060"/>
                </a:solidFill>
                <a:latin typeface="Calibri"/>
                <a:ea typeface="Calibri"/>
                <a:cs typeface="Calibri"/>
                <a:sym typeface="Calibri"/>
              </a:rPr>
              <a:t>@hcpss</a:t>
            </a:r>
            <a:endParaRPr sz="1350">
              <a:solidFill>
                <a:srgbClr val="002060"/>
              </a:solidFill>
              <a:latin typeface="Calibri"/>
              <a:ea typeface="Calibri"/>
              <a:cs typeface="Calibri"/>
              <a:sym typeface="Calibri"/>
            </a:endParaRPr>
          </a:p>
        </p:txBody>
      </p:sp>
      <p:sp>
        <p:nvSpPr>
          <p:cNvPr id="294" name="Google Shape;294;p45"/>
          <p:cNvSpPr txBox="1"/>
          <p:nvPr/>
        </p:nvSpPr>
        <p:spPr>
          <a:xfrm>
            <a:off x="1594086" y="1332345"/>
            <a:ext cx="3587514"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300">
                <a:solidFill>
                  <a:srgbClr val="002060"/>
                </a:solidFill>
                <a:latin typeface="Calibri"/>
                <a:ea typeface="Calibri"/>
                <a:cs typeface="Calibri"/>
                <a:sym typeface="Calibri"/>
              </a:rPr>
              <a:t>www.HCPSS.org</a:t>
            </a:r>
            <a:endParaRPr sz="3300">
              <a:solidFill>
                <a:srgbClr val="002060"/>
              </a:solidFill>
              <a:latin typeface="Calibri"/>
              <a:ea typeface="Calibri"/>
              <a:cs typeface="Calibri"/>
              <a:sym typeface="Calibri"/>
            </a:endParaRPr>
          </a:p>
        </p:txBody>
      </p:sp>
      <p:sp>
        <p:nvSpPr>
          <p:cNvPr id="295" name="Google Shape;295;p45"/>
          <p:cNvSpPr txBox="1"/>
          <p:nvPr/>
        </p:nvSpPr>
        <p:spPr>
          <a:xfrm>
            <a:off x="1594086" y="2315648"/>
            <a:ext cx="2641277"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300">
                <a:solidFill>
                  <a:srgbClr val="002060"/>
                </a:solidFill>
                <a:latin typeface="Calibri"/>
                <a:ea typeface="Calibri"/>
                <a:cs typeface="Calibri"/>
                <a:sym typeface="Calibri"/>
              </a:rPr>
              <a:t>HCPSS News</a:t>
            </a:r>
            <a:endParaRPr sz="1350">
              <a:solidFill>
                <a:srgbClr val="002060"/>
              </a:solidFill>
              <a:latin typeface="Calibri"/>
              <a:ea typeface="Calibri"/>
              <a:cs typeface="Calibri"/>
              <a:sym typeface="Calibri"/>
            </a:endParaRPr>
          </a:p>
        </p:txBody>
      </p:sp>
      <p:sp>
        <p:nvSpPr>
          <p:cNvPr id="296" name="Google Shape;296;p45"/>
          <p:cNvSpPr txBox="1"/>
          <p:nvPr/>
        </p:nvSpPr>
        <p:spPr>
          <a:xfrm>
            <a:off x="6070680" y="2315648"/>
            <a:ext cx="2424062"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300">
                <a:solidFill>
                  <a:srgbClr val="002060"/>
                </a:solidFill>
                <a:latin typeface="Calibri"/>
                <a:ea typeface="Calibri"/>
                <a:cs typeface="Calibri"/>
                <a:sym typeface="Calibri"/>
              </a:rPr>
              <a:t>HoCoSchools</a:t>
            </a:r>
            <a:endParaRPr sz="1350">
              <a:solidFill>
                <a:srgbClr val="002060"/>
              </a:solidFill>
              <a:latin typeface="Calibri"/>
              <a:ea typeface="Calibri"/>
              <a:cs typeface="Calibri"/>
              <a:sym typeface="Calibri"/>
            </a:endParaRPr>
          </a:p>
        </p:txBody>
      </p:sp>
      <p:sp>
        <p:nvSpPr>
          <p:cNvPr id="297" name="Google Shape;297;p45"/>
          <p:cNvSpPr txBox="1"/>
          <p:nvPr/>
        </p:nvSpPr>
        <p:spPr>
          <a:xfrm>
            <a:off x="1594086" y="3206819"/>
            <a:ext cx="1822935"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300">
                <a:solidFill>
                  <a:srgbClr val="002060"/>
                </a:solidFill>
                <a:latin typeface="Calibri"/>
                <a:ea typeface="Calibri"/>
                <a:cs typeface="Calibri"/>
                <a:sym typeface="Calibri"/>
              </a:rPr>
              <a:t>HCPSS TV</a:t>
            </a:r>
            <a:endParaRPr sz="1350">
              <a:solidFill>
                <a:srgbClr val="002060"/>
              </a:solidFill>
              <a:latin typeface="Calibri"/>
              <a:ea typeface="Calibri"/>
              <a:cs typeface="Calibri"/>
              <a:sym typeface="Calibri"/>
            </a:endParaRPr>
          </a:p>
        </p:txBody>
      </p:sp>
      <p:sp>
        <p:nvSpPr>
          <p:cNvPr id="298" name="Google Shape;298;p45"/>
          <p:cNvSpPr txBox="1"/>
          <p:nvPr/>
        </p:nvSpPr>
        <p:spPr>
          <a:xfrm>
            <a:off x="1917272" y="3727868"/>
            <a:ext cx="1775964"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Calibri"/>
                <a:ea typeface="Calibri"/>
                <a:cs typeface="Calibri"/>
                <a:sym typeface="Calibri"/>
              </a:rPr>
              <a:t>Verizon 42</a:t>
            </a:r>
            <a:endParaRPr/>
          </a:p>
          <a:p>
            <a:pPr indent="0" lvl="0" marL="0" marR="0" rtl="0" algn="l">
              <a:spcBef>
                <a:spcPts val="0"/>
              </a:spcBef>
              <a:spcAft>
                <a:spcPts val="0"/>
              </a:spcAft>
              <a:buNone/>
            </a:pPr>
            <a:r>
              <a:rPr lang="en-US" sz="2400">
                <a:solidFill>
                  <a:srgbClr val="002060"/>
                </a:solidFill>
                <a:latin typeface="Calibri"/>
                <a:ea typeface="Calibri"/>
                <a:cs typeface="Calibri"/>
                <a:sym typeface="Calibri"/>
              </a:rPr>
              <a:t>Comcast 72</a:t>
            </a:r>
            <a:endParaRPr/>
          </a:p>
        </p:txBody>
      </p:sp>
      <p:sp>
        <p:nvSpPr>
          <p:cNvPr id="299" name="Google Shape;299;p45"/>
          <p:cNvSpPr txBox="1"/>
          <p:nvPr/>
        </p:nvSpPr>
        <p:spPr>
          <a:xfrm>
            <a:off x="6070680" y="3209245"/>
            <a:ext cx="254754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002060"/>
                </a:solidFill>
                <a:latin typeface="Calibri"/>
                <a:ea typeface="Calibri"/>
                <a:cs typeface="Calibri"/>
                <a:sym typeface="Calibri"/>
              </a:rPr>
              <a:t>Hotline</a:t>
            </a:r>
            <a:endParaRPr sz="3600">
              <a:solidFill>
                <a:srgbClr val="002060"/>
              </a:solidFill>
              <a:latin typeface="Calibri"/>
              <a:ea typeface="Calibri"/>
              <a:cs typeface="Calibri"/>
              <a:sym typeface="Calibri"/>
            </a:endParaRPr>
          </a:p>
        </p:txBody>
      </p:sp>
      <p:pic>
        <p:nvPicPr>
          <p:cNvPr descr="facebook-icon.png" id="300" name="Google Shape;300;p45"/>
          <p:cNvPicPr preferRelativeResize="0"/>
          <p:nvPr/>
        </p:nvPicPr>
        <p:blipFill rotWithShape="1">
          <a:blip r:embed="rId3">
            <a:alphaModFix/>
          </a:blip>
          <a:srcRect b="0" l="0" r="0" t="0"/>
          <a:stretch/>
        </p:blipFill>
        <p:spPr>
          <a:xfrm>
            <a:off x="5229471" y="2235931"/>
            <a:ext cx="759598" cy="759598"/>
          </a:xfrm>
          <a:prstGeom prst="rect">
            <a:avLst/>
          </a:prstGeom>
          <a:noFill/>
          <a:ln>
            <a:noFill/>
          </a:ln>
        </p:spPr>
      </p:pic>
      <p:pic>
        <p:nvPicPr>
          <p:cNvPr id="301" name="Google Shape;301;p45"/>
          <p:cNvPicPr preferRelativeResize="0"/>
          <p:nvPr/>
        </p:nvPicPr>
        <p:blipFill rotWithShape="1">
          <a:blip r:embed="rId4">
            <a:alphaModFix/>
          </a:blip>
          <a:srcRect b="0" l="0" r="0" t="0"/>
          <a:stretch/>
        </p:blipFill>
        <p:spPr>
          <a:xfrm>
            <a:off x="5183968" y="1239022"/>
            <a:ext cx="850605" cy="786810"/>
          </a:xfrm>
          <a:prstGeom prst="rect">
            <a:avLst/>
          </a:prstGeom>
          <a:noFill/>
          <a:ln>
            <a:noFill/>
          </a:ln>
        </p:spPr>
      </p:pic>
      <p:pic>
        <p:nvPicPr>
          <p:cNvPr id="302" name="Google Shape;302;p45"/>
          <p:cNvPicPr preferRelativeResize="0"/>
          <p:nvPr/>
        </p:nvPicPr>
        <p:blipFill rotWithShape="1">
          <a:blip r:embed="rId5">
            <a:alphaModFix/>
          </a:blip>
          <a:srcRect b="0" l="0" r="0" t="0"/>
          <a:stretch/>
        </p:blipFill>
        <p:spPr>
          <a:xfrm>
            <a:off x="620946" y="3176714"/>
            <a:ext cx="829340" cy="829339"/>
          </a:xfrm>
          <a:prstGeom prst="rect">
            <a:avLst/>
          </a:prstGeom>
          <a:noFill/>
          <a:ln>
            <a:noFill/>
          </a:ln>
        </p:spPr>
      </p:pic>
      <p:pic>
        <p:nvPicPr>
          <p:cNvPr id="303" name="Google Shape;303;p45"/>
          <p:cNvPicPr preferRelativeResize="0"/>
          <p:nvPr/>
        </p:nvPicPr>
        <p:blipFill rotWithShape="1">
          <a:blip r:embed="rId6">
            <a:alphaModFix/>
          </a:blip>
          <a:srcRect b="0" l="0" r="0" t="0"/>
          <a:stretch/>
        </p:blipFill>
        <p:spPr>
          <a:xfrm>
            <a:off x="620946" y="1207125"/>
            <a:ext cx="829340" cy="850605"/>
          </a:xfrm>
          <a:prstGeom prst="rect">
            <a:avLst/>
          </a:prstGeom>
          <a:noFill/>
          <a:ln>
            <a:noFill/>
          </a:ln>
        </p:spPr>
      </p:pic>
      <p:pic>
        <p:nvPicPr>
          <p:cNvPr id="304" name="Google Shape;304;p45"/>
          <p:cNvPicPr preferRelativeResize="0"/>
          <p:nvPr/>
        </p:nvPicPr>
        <p:blipFill rotWithShape="1">
          <a:blip r:embed="rId7">
            <a:alphaModFix/>
          </a:blip>
          <a:srcRect b="0" l="0" r="0" t="0"/>
          <a:stretch/>
        </p:blipFill>
        <p:spPr>
          <a:xfrm>
            <a:off x="631579" y="2232958"/>
            <a:ext cx="808074" cy="765544"/>
          </a:xfrm>
          <a:prstGeom prst="rect">
            <a:avLst/>
          </a:prstGeom>
          <a:noFill/>
          <a:ln>
            <a:noFill/>
          </a:ln>
        </p:spPr>
      </p:pic>
      <p:pic>
        <p:nvPicPr>
          <p:cNvPr id="305" name="Google Shape;305;p45"/>
          <p:cNvPicPr preferRelativeResize="0"/>
          <p:nvPr/>
        </p:nvPicPr>
        <p:blipFill rotWithShape="1">
          <a:blip r:embed="rId8">
            <a:alphaModFix/>
          </a:blip>
          <a:srcRect b="0" l="0" r="0" t="0"/>
          <a:stretch/>
        </p:blipFill>
        <p:spPr>
          <a:xfrm>
            <a:off x="5194600" y="3255987"/>
            <a:ext cx="829341" cy="808074"/>
          </a:xfrm>
          <a:prstGeom prst="rect">
            <a:avLst/>
          </a:prstGeom>
          <a:noFill/>
          <a:ln>
            <a:noFill/>
          </a:ln>
        </p:spPr>
      </p:pic>
      <p:sp>
        <p:nvSpPr>
          <p:cNvPr id="306" name="Google Shape;306;p45"/>
          <p:cNvSpPr txBox="1"/>
          <p:nvPr/>
        </p:nvSpPr>
        <p:spPr>
          <a:xfrm>
            <a:off x="6303118" y="3806983"/>
            <a:ext cx="195918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Calibri"/>
                <a:ea typeface="Calibri"/>
                <a:cs typeface="Calibri"/>
                <a:sym typeface="Calibri"/>
              </a:rPr>
              <a:t>410-313-6666</a:t>
            </a:r>
            <a:endParaRPr sz="2400">
              <a:solidFill>
                <a:srgbClr val="00206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